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notesMasterIdLst>
    <p:notesMasterId r:id="rId58"/>
  </p:notesMasterIdLst>
  <p:sldIdLst>
    <p:sldId id="297" r:id="rId2"/>
    <p:sldId id="356" r:id="rId3"/>
    <p:sldId id="331" r:id="rId4"/>
    <p:sldId id="313" r:id="rId5"/>
    <p:sldId id="312" r:id="rId6"/>
    <p:sldId id="288" r:id="rId7"/>
    <p:sldId id="300" r:id="rId8"/>
    <p:sldId id="298" r:id="rId9"/>
    <p:sldId id="299" r:id="rId10"/>
    <p:sldId id="303" r:id="rId11"/>
    <p:sldId id="304" r:id="rId12"/>
    <p:sldId id="301" r:id="rId13"/>
    <p:sldId id="302" r:id="rId14"/>
    <p:sldId id="305" r:id="rId15"/>
    <p:sldId id="306" r:id="rId16"/>
    <p:sldId id="307" r:id="rId17"/>
    <p:sldId id="308" r:id="rId18"/>
    <p:sldId id="309" r:id="rId19"/>
    <p:sldId id="310" r:id="rId20"/>
    <p:sldId id="292" r:id="rId21"/>
    <p:sldId id="311" r:id="rId22"/>
    <p:sldId id="257" r:id="rId23"/>
    <p:sldId id="293" r:id="rId24"/>
    <p:sldId id="261" r:id="rId25"/>
    <p:sldId id="260" r:id="rId26"/>
    <p:sldId id="265" r:id="rId27"/>
    <p:sldId id="295" r:id="rId28"/>
    <p:sldId id="267" r:id="rId29"/>
    <p:sldId id="266" r:id="rId30"/>
    <p:sldId id="271" r:id="rId31"/>
    <p:sldId id="296" r:id="rId32"/>
    <p:sldId id="279" r:id="rId33"/>
    <p:sldId id="343" r:id="rId34"/>
    <p:sldId id="334" r:id="rId35"/>
    <p:sldId id="336" r:id="rId36"/>
    <p:sldId id="340" r:id="rId37"/>
    <p:sldId id="341" r:id="rId38"/>
    <p:sldId id="344" r:id="rId39"/>
    <p:sldId id="345" r:id="rId40"/>
    <p:sldId id="346" r:id="rId41"/>
    <p:sldId id="347" r:id="rId42"/>
    <p:sldId id="349" r:id="rId43"/>
    <p:sldId id="351" r:id="rId44"/>
    <p:sldId id="269" r:id="rId45"/>
    <p:sldId id="317" r:id="rId46"/>
    <p:sldId id="352" r:id="rId47"/>
    <p:sldId id="258" r:id="rId48"/>
    <p:sldId id="353" r:id="rId49"/>
    <p:sldId id="270" r:id="rId50"/>
    <p:sldId id="259" r:id="rId51"/>
    <p:sldId id="318" r:id="rId52"/>
    <p:sldId id="354" r:id="rId53"/>
    <p:sldId id="319" r:id="rId54"/>
    <p:sldId id="320" r:id="rId55"/>
    <p:sldId id="355" r:id="rId56"/>
    <p:sldId id="330" r:id="rId5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23F23-555F-4ED9-A89C-F4383908AF51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E334E-0DFF-42C1-BB86-871AC69E6E22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5145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C5C554-6539-433B-8D51-8AF4953FC16A}" type="slidenum">
              <a:rPr lang="es-ES"/>
              <a:pPr/>
              <a:t>11</a:t>
            </a:fld>
            <a:endParaRPr lang="es-E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95549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571A58-82AB-4509-8B0A-ED9BD042BE68}" type="slidenum">
              <a:rPr lang="es-ES"/>
              <a:pPr/>
              <a:t>12</a:t>
            </a:fld>
            <a:endParaRPr lang="es-ES"/>
          </a:p>
        </p:txBody>
      </p:sp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76259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A4E8F2-4FF8-4D69-8EC0-0BF42C8DC0F9}" type="slidenum">
              <a:rPr lang="es-ES"/>
              <a:pPr/>
              <a:t>13</a:t>
            </a:fld>
            <a:endParaRPr lang="es-ES"/>
          </a:p>
        </p:txBody>
      </p:sp>
      <p:sp>
        <p:nvSpPr>
          <p:cNvPr id="643074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5A1202A1-11B9-4B87-BF25-EE59883297E4}" type="slidenum">
              <a:rPr lang="es-ES_tradnl" sz="1200" b="0"/>
              <a:pPr algn="r"/>
              <a:t>13</a:t>
            </a:fld>
            <a:endParaRPr lang="es-ES_tradnl" sz="1200" b="0"/>
          </a:p>
        </p:txBody>
      </p:sp>
      <p:sp>
        <p:nvSpPr>
          <p:cNvPr id="64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6125"/>
            <a:ext cx="6616700" cy="3722688"/>
          </a:xfrm>
          <a:ln/>
        </p:spPr>
      </p:sp>
      <p:sp>
        <p:nvSpPr>
          <p:cNvPr id="64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4875"/>
            <a:ext cx="4984750" cy="446722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s-ES"/>
              <a:t>Unificación de criterios con el Plan Contable (facilita la contabilidad oportuna).</a:t>
            </a:r>
          </a:p>
          <a:p>
            <a:pPr>
              <a:lnSpc>
                <a:spcPct val="110000"/>
              </a:lnSpc>
            </a:pPr>
            <a:endParaRPr lang="es-ES"/>
          </a:p>
          <a:p>
            <a:pPr>
              <a:lnSpc>
                <a:spcPct val="110000"/>
              </a:lnSpc>
            </a:pPr>
            <a:r>
              <a:rPr lang="es-ES"/>
              <a:t>Adecuación a estándares internacionales (facilita la comparabilidad con otros países).</a:t>
            </a:r>
          </a:p>
          <a:p>
            <a:pPr>
              <a:lnSpc>
                <a:spcPct val="110000"/>
              </a:lnSpc>
            </a:pPr>
            <a:endParaRPr lang="es-ES"/>
          </a:p>
          <a:p>
            <a:pPr>
              <a:lnSpc>
                <a:spcPct val="110000"/>
              </a:lnSpc>
            </a:pPr>
            <a:r>
              <a:rPr lang="es-MX"/>
              <a:t>Impulsar la consolidación del presupuesto por resultados (PPR)</a:t>
            </a:r>
          </a:p>
          <a:p>
            <a:pPr>
              <a:lnSpc>
                <a:spcPct val="110000"/>
              </a:lnSpc>
            </a:pPr>
            <a:endParaRPr lang="es-MX"/>
          </a:p>
          <a:p>
            <a:pPr>
              <a:lnSpc>
                <a:spcPct val="90000"/>
              </a:lnSpc>
            </a:pPr>
            <a:r>
              <a:rPr lang="en-US"/>
              <a:t>Se partió de la base establecida por el Manual de Estadísticas Financieras del FMI.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110000"/>
              </a:lnSpc>
            </a:pPr>
            <a:endParaRPr lang="es-ES"/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2367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04CB1A-6C9F-4B07-B8A3-6ACF3861D8A2}" type="slidenum">
              <a:rPr lang="es-ES"/>
              <a:pPr/>
              <a:t>21</a:t>
            </a:fld>
            <a:endParaRPr lang="es-E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49231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63C42E-3288-44EC-B463-367E2A1079E3}" type="slidenum">
              <a:rPr lang="es-E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s-ES" smtClean="0">
              <a:latin typeface="Arial" panose="020B0604020202020204" pitchFamily="34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_trad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095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06AE026-C6D7-4BA3-AD19-6531BBDF0970}" type="slidenum">
              <a:rPr lang="es-ES"/>
              <a:pPr eaLnBrk="1" hangingPunct="1"/>
              <a:t>34</a:t>
            </a:fld>
            <a:endParaRPr lang="es-ES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P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334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5FAA718-9E32-4DB5-B3B9-C3088F1F7B7C}" type="slidenum">
              <a:rPr lang="es-ES"/>
              <a:pPr eaLnBrk="1" hangingPunct="1"/>
              <a:t>35</a:t>
            </a:fld>
            <a:endParaRPr lang="es-ES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P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500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308263-E634-4CB9-8F4F-4D4899EBB54C}" type="slidenum">
              <a:rPr lang="es-ES"/>
              <a:pPr eaLnBrk="1" hangingPunct="1"/>
              <a:t>36</a:t>
            </a:fld>
            <a:endParaRPr lang="es-ES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20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F75E9FD-0EC2-445E-902B-A5081D439B70}" type="slidenum">
              <a:rPr lang="es-ES"/>
              <a:pPr eaLnBrk="1" hangingPunct="1"/>
              <a:t>37</a:t>
            </a:fld>
            <a:endParaRPr lang="es-ES"/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117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4100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0995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625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30248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30485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139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72524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03014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9911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abla 2"/>
          <p:cNvSpPr>
            <a:spLocks noGrp="1"/>
          </p:cNvSpPr>
          <p:nvPr>
            <p:ph type="tbl" idx="1"/>
          </p:nvPr>
        </p:nvSpPr>
        <p:spPr>
          <a:xfrm>
            <a:off x="755651" y="1752600"/>
            <a:ext cx="10668000" cy="4267200"/>
          </a:xfrm>
        </p:spPr>
        <p:txBody>
          <a:bodyPr/>
          <a:lstStyle/>
          <a:p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53BE6031-4BF2-481B-BC8B-5F2A7FCC455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45598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755651" y="304800"/>
            <a:ext cx="10678583" cy="579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DB4FA157-30A9-4855-9B35-459C6BB01A59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23339218-7CFA-4423-9AE4-4E66AB1469E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85792690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4507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922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4103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0147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1997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8875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1053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4143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05FDB2F-2FBB-49F6-9547-EA69EB8C3546}" type="datetimeFigureOut">
              <a:rPr lang="es-PE" smtClean="0"/>
              <a:pPr/>
              <a:t>26/03/2014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277ADB6-166C-4D27-8662-855CF0883C80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872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1422" y="500042"/>
            <a:ext cx="392909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2166910" y="2214555"/>
            <a:ext cx="778674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+mj-ea"/>
                <a:cs typeface="+mj-cs"/>
              </a:rPr>
              <a:t>ARMONIZACIÓN CLASIFICADORES PRESUPUESTARIOS / PLAN DE CUENTAS</a:t>
            </a:r>
            <a:endParaRPr lang="es-PE" sz="2000" b="1" dirty="0">
              <a:solidFill>
                <a:srgbClr val="002060"/>
              </a:solidFill>
            </a:endParaRPr>
          </a:p>
          <a:p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15377" y="5009818"/>
            <a:ext cx="6987645" cy="138853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/>
            <a:r>
              <a:rPr lang="es-PE" sz="2400" b="1" dirty="0">
                <a:solidFill>
                  <a:srgbClr val="002060"/>
                </a:solidFill>
                <a:latin typeface="Arial Narrow" pitchFamily="34" charset="0"/>
              </a:rPr>
              <a:t>O</a:t>
            </a:r>
            <a:r>
              <a:rPr lang="es-PE" sz="2400" b="1" dirty="0" smtClean="0">
                <a:solidFill>
                  <a:srgbClr val="002060"/>
                </a:solidFill>
                <a:latin typeface="Arial Narrow" pitchFamily="34" charset="0"/>
              </a:rPr>
              <a:t>scar </a:t>
            </a:r>
            <a:r>
              <a:rPr lang="es-PE" sz="2400" b="1" dirty="0">
                <a:solidFill>
                  <a:srgbClr val="002060"/>
                </a:solidFill>
                <a:latin typeface="Arial Narrow" pitchFamily="34" charset="0"/>
              </a:rPr>
              <a:t>A. Pajuelo Ramírez</a:t>
            </a:r>
            <a:endParaRPr lang="es-MX" sz="2400" b="1" dirty="0">
              <a:solidFill>
                <a:srgbClr val="002060"/>
              </a:solidFill>
              <a:latin typeface="Arial Narrow" pitchFamily="34" charset="0"/>
            </a:endParaRPr>
          </a:p>
          <a:p>
            <a:pPr algn="ctr"/>
            <a:r>
              <a:rPr lang="es-MX" sz="2400" dirty="0">
                <a:solidFill>
                  <a:srgbClr val="002060"/>
                </a:solidFill>
                <a:latin typeface="Arial Narrow" pitchFamily="34" charset="0"/>
              </a:rPr>
              <a:t>Director General de Contabilidad Pública</a:t>
            </a:r>
          </a:p>
          <a:p>
            <a:pPr algn="ctr"/>
            <a:r>
              <a:rPr lang="es-MX" sz="2400" dirty="0">
                <a:solidFill>
                  <a:srgbClr val="002060"/>
                </a:solidFill>
                <a:latin typeface="Arial Narrow" pitchFamily="34" charset="0"/>
              </a:rPr>
              <a:t>Marzo 2014</a:t>
            </a:r>
            <a:endParaRPr lang="es-ES" sz="2400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77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1260764" y="1676400"/>
            <a:ext cx="9712036" cy="458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511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083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655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9227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</a:t>
            </a:r>
            <a:r>
              <a:rPr lang="es-PR" sz="2600" dirty="0" smtClean="0">
                <a:latin typeface="Arial" panose="020B0604020202020204" pitchFamily="34" charset="0"/>
              </a:rPr>
              <a:t>a </a:t>
            </a:r>
            <a:r>
              <a:rPr lang="es-PR" sz="2600" dirty="0">
                <a:latin typeface="Arial" panose="020B0604020202020204" pitchFamily="34" charset="0"/>
              </a:rPr>
              <a:t>transparencia y la sostenibilidad fiscal son elementos fundamentales para reforzar el atractivo para la inversión.</a:t>
            </a:r>
            <a:r>
              <a:rPr lang="es-PR" sz="2100" dirty="0">
                <a:latin typeface="Arial" panose="020B060402020202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PR" sz="21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La gestión de las finanzas públicas se </a:t>
            </a:r>
            <a:r>
              <a:rPr lang="es-PR" sz="2600" dirty="0" smtClean="0">
                <a:latin typeface="Arial" panose="020B0604020202020204" pitchFamily="34" charset="0"/>
              </a:rPr>
              <a:t>encontraba </a:t>
            </a:r>
            <a:r>
              <a:rPr lang="es-PR" sz="2600" dirty="0">
                <a:latin typeface="Arial" panose="020B0604020202020204" pitchFamily="34" charset="0"/>
              </a:rPr>
              <a:t>en un proceso de adaptación a los cambios del entorno institucional.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CL" sz="26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La gestión de las finanzas </a:t>
            </a:r>
            <a:r>
              <a:rPr lang="es-PR" sz="2600" dirty="0" smtClean="0">
                <a:latin typeface="Arial" panose="020B0604020202020204" pitchFamily="34" charset="0"/>
              </a:rPr>
              <a:t>públicas presentaba </a:t>
            </a:r>
            <a:r>
              <a:rPr lang="es-PR" sz="2600" dirty="0">
                <a:latin typeface="Arial" panose="020B0604020202020204" pitchFamily="34" charset="0"/>
              </a:rPr>
              <a:t>ciertas deficiencias </a:t>
            </a:r>
            <a:r>
              <a:rPr lang="es-PR" sz="2600" dirty="0" smtClean="0">
                <a:latin typeface="Arial" panose="020B0604020202020204" pitchFamily="34" charset="0"/>
              </a:rPr>
              <a:t>originadas </a:t>
            </a:r>
            <a:r>
              <a:rPr lang="es-PR" sz="2600" dirty="0">
                <a:latin typeface="Arial" panose="020B0604020202020204" pitchFamily="34" charset="0"/>
              </a:rPr>
              <a:t>por la falta de información puntual, clara y transparente.</a:t>
            </a:r>
            <a:endParaRPr lang="es-CL" sz="2600" dirty="0"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992313" y="146507"/>
            <a:ext cx="8229600" cy="120808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R" sz="3400" b="1" smtClean="0">
                <a:latin typeface="Arial" panose="020B0604020202020204" pitchFamily="34" charset="0"/>
              </a:rPr>
              <a:t>¿Por qué cambiar los Clasificadores Presupuestarios y el Plan de Cuentas?</a:t>
            </a:r>
            <a:endParaRPr lang="es-ES" sz="34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41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78514" y="146050"/>
            <a:ext cx="8229600" cy="1208088"/>
          </a:xfrm>
        </p:spPr>
        <p:txBody>
          <a:bodyPr/>
          <a:lstStyle/>
          <a:p>
            <a:r>
              <a:rPr lang="es-PR" sz="3400" b="1">
                <a:latin typeface="Arial" panose="020B0604020202020204" pitchFamily="34" charset="0"/>
              </a:rPr>
              <a:t>¿Por qué cambiar los Clasificadores Presupuestarios y el Plan de Cuentas?</a:t>
            </a:r>
            <a:endParaRPr lang="es-ES" sz="3400" b="1">
              <a:latin typeface="Arial" panose="020B0604020202020204" pitchFamily="34" charset="0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1260763" y="1676400"/>
            <a:ext cx="9698181" cy="49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511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083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655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9227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/>
            <a:endParaRPr lang="es-PR" sz="26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Los clasificadores </a:t>
            </a:r>
            <a:r>
              <a:rPr lang="es-PR" sz="2600" dirty="0" smtClean="0">
                <a:latin typeface="Arial" panose="020B0604020202020204" pitchFamily="34" charset="0"/>
              </a:rPr>
              <a:t>presupuestarios se apartaban </a:t>
            </a:r>
            <a:r>
              <a:rPr lang="es-PR" sz="2600" dirty="0">
                <a:latin typeface="Arial" panose="020B0604020202020204" pitchFamily="34" charset="0"/>
              </a:rPr>
              <a:t>de </a:t>
            </a:r>
            <a:r>
              <a:rPr lang="es-PR" sz="2600" dirty="0" smtClean="0">
                <a:latin typeface="Arial" panose="020B0604020202020204" pitchFamily="34" charset="0"/>
              </a:rPr>
              <a:t>lo establecido por el FMI y no armonizaban con el </a:t>
            </a:r>
            <a:r>
              <a:rPr lang="es-PR" sz="2600" dirty="0">
                <a:latin typeface="Arial" panose="020B0604020202020204" pitchFamily="34" charset="0"/>
              </a:rPr>
              <a:t>plan de cuentas gubernamental.</a:t>
            </a:r>
            <a:r>
              <a:rPr lang="es-PR" sz="2100" dirty="0">
                <a:latin typeface="Arial" panose="020B060402020202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PR" sz="21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</a:t>
            </a:r>
            <a:r>
              <a:rPr lang="es-PR" sz="2600" dirty="0" smtClean="0">
                <a:latin typeface="Arial" panose="020B0604020202020204" pitchFamily="34" charset="0"/>
              </a:rPr>
              <a:t>a </a:t>
            </a:r>
            <a:r>
              <a:rPr lang="es-PR" sz="2600" dirty="0">
                <a:latin typeface="Arial" panose="020B0604020202020204" pitchFamily="34" charset="0"/>
              </a:rPr>
              <a:t>Tabla de </a:t>
            </a:r>
            <a:r>
              <a:rPr lang="es-PR" sz="2600" dirty="0" smtClean="0">
                <a:latin typeface="Arial" panose="020B0604020202020204" pitchFamily="34" charset="0"/>
              </a:rPr>
              <a:t>Operaciones </a:t>
            </a:r>
            <a:r>
              <a:rPr lang="es-PR" sz="2600" dirty="0">
                <a:latin typeface="Arial" panose="020B0604020202020204" pitchFamily="34" charset="0"/>
              </a:rPr>
              <a:t>diseñada para dar simultaneidad </a:t>
            </a:r>
            <a:r>
              <a:rPr lang="es-PR" sz="2600" dirty="0" smtClean="0">
                <a:latin typeface="Arial" panose="020B0604020202020204" pitchFamily="34" charset="0"/>
              </a:rPr>
              <a:t>al </a:t>
            </a:r>
            <a:r>
              <a:rPr lang="es-PR" sz="2600" dirty="0">
                <a:latin typeface="Arial" panose="020B0604020202020204" pitchFamily="34" charset="0"/>
              </a:rPr>
              <a:t>registro presupuestario con el asiento </a:t>
            </a:r>
            <a:r>
              <a:rPr lang="es-PR" sz="2600" dirty="0" smtClean="0">
                <a:latin typeface="Arial" panose="020B0604020202020204" pitchFamily="34" charset="0"/>
              </a:rPr>
              <a:t>contable, era insuficiente.</a:t>
            </a:r>
            <a:endParaRPr lang="es-PR" sz="2600" dirty="0">
              <a:latin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es-PR" sz="2100" dirty="0">
              <a:latin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None/>
            </a:pPr>
            <a:endParaRPr lang="es-PR" sz="21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05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83D6-4CA2-47F2-9F18-243C62A92F30}" type="slidenum">
              <a:rPr lang="es-ES"/>
              <a:pPr/>
              <a:t>12</a:t>
            </a:fld>
            <a:endParaRPr lang="es-ES"/>
          </a:p>
        </p:txBody>
      </p:sp>
      <p:sp>
        <p:nvSpPr>
          <p:cNvPr id="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23431" y="146050"/>
            <a:ext cx="8229600" cy="1208088"/>
          </a:xfrm>
        </p:spPr>
        <p:txBody>
          <a:bodyPr/>
          <a:lstStyle/>
          <a:p>
            <a:r>
              <a:rPr lang="es-PR" sz="3400" b="1">
                <a:latin typeface="Arial" panose="020B0604020202020204" pitchFamily="34" charset="0"/>
              </a:rPr>
              <a:t>¿Por qué cambiar los Clasificadores Presupuestarios y el Plan de Cuentas?</a:t>
            </a:r>
            <a:endParaRPr lang="es-ES" sz="3400" b="1">
              <a:latin typeface="Arial" panose="020B0604020202020204" pitchFamily="34" charset="0"/>
            </a:endParaRPr>
          </a:p>
        </p:txBody>
      </p:sp>
      <p:sp>
        <p:nvSpPr>
          <p:cNvPr id="700421" name="Rectangle 5"/>
          <p:cNvSpPr>
            <a:spLocks noChangeArrowheads="1"/>
          </p:cNvSpPr>
          <p:nvPr/>
        </p:nvSpPr>
        <p:spPr bwMode="auto">
          <a:xfrm>
            <a:off x="5332204" y="3275416"/>
            <a:ext cx="26369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Materiales de Limpieza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0422" name="Rectangle 6"/>
          <p:cNvSpPr>
            <a:spLocks noChangeArrowheads="1"/>
          </p:cNvSpPr>
          <p:nvPr/>
        </p:nvSpPr>
        <p:spPr bwMode="auto">
          <a:xfrm>
            <a:off x="5333702" y="3698175"/>
            <a:ext cx="552394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Materiales de Salud, Farmacia y Otros Químicos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0423" name="Rectangle 7"/>
          <p:cNvSpPr>
            <a:spLocks noChangeArrowheads="1"/>
          </p:cNvSpPr>
          <p:nvPr/>
        </p:nvSpPr>
        <p:spPr bwMode="auto">
          <a:xfrm>
            <a:off x="5333702" y="4199822"/>
            <a:ext cx="455573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Materiales de Impresión, Fotográficos y </a:t>
            </a:r>
          </a:p>
          <a:p>
            <a:r>
              <a:rPr lang="es-E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Fonotécnicos</a:t>
            </a:r>
            <a:endParaRPr lang="es-E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0424" name="Rectangle 8"/>
          <p:cNvSpPr>
            <a:spLocks noChangeArrowheads="1"/>
          </p:cNvSpPr>
          <p:nvPr/>
        </p:nvSpPr>
        <p:spPr bwMode="auto">
          <a:xfrm>
            <a:off x="5333702" y="5071637"/>
            <a:ext cx="44290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 Materiales de Uso No Duraderos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0425" name="Rectangle 9"/>
          <p:cNvSpPr>
            <a:spLocks noChangeArrowheads="1"/>
          </p:cNvSpPr>
          <p:nvPr/>
        </p:nvSpPr>
        <p:spPr bwMode="auto">
          <a:xfrm>
            <a:off x="5333702" y="5520692"/>
            <a:ext cx="28231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Alimentos para Animales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0426" name="Rectangle 10"/>
          <p:cNvSpPr>
            <a:spLocks noChangeArrowheads="1"/>
          </p:cNvSpPr>
          <p:nvPr/>
        </p:nvSpPr>
        <p:spPr bwMode="auto">
          <a:xfrm>
            <a:off x="5333702" y="5991997"/>
            <a:ext cx="6251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0427" name="Rectangle 11"/>
          <p:cNvSpPr>
            <a:spLocks noChangeArrowheads="1"/>
          </p:cNvSpPr>
          <p:nvPr/>
        </p:nvSpPr>
        <p:spPr bwMode="auto">
          <a:xfrm>
            <a:off x="1985963" y="1916114"/>
            <a:ext cx="1699345" cy="825291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>
                <a:latin typeface="Arial" panose="020B0604020202020204" pitchFamily="34" charset="0"/>
              </a:rPr>
              <a:t>Registro</a:t>
            </a:r>
          </a:p>
          <a:p>
            <a:pPr algn="ctr"/>
            <a:r>
              <a:rPr lang="es-ES">
                <a:latin typeface="Arial" panose="020B0604020202020204" pitchFamily="34" charset="0"/>
              </a:rPr>
              <a:t>Presupuestario</a:t>
            </a:r>
          </a:p>
        </p:txBody>
      </p:sp>
      <p:sp>
        <p:nvSpPr>
          <p:cNvPr id="700428" name="Rectangle 12"/>
          <p:cNvSpPr>
            <a:spLocks noChangeArrowheads="1"/>
          </p:cNvSpPr>
          <p:nvPr/>
        </p:nvSpPr>
        <p:spPr bwMode="auto">
          <a:xfrm>
            <a:off x="4229278" y="1956569"/>
            <a:ext cx="1155375" cy="825291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dirty="0">
                <a:latin typeface="Arial" panose="020B0604020202020204" pitchFamily="34" charset="0"/>
              </a:rPr>
              <a:t>Registro</a:t>
            </a:r>
          </a:p>
          <a:p>
            <a:pPr algn="ctr"/>
            <a:r>
              <a:rPr lang="es-ES" dirty="0">
                <a:latin typeface="Arial" panose="020B0604020202020204" pitchFamily="34" charset="0"/>
              </a:rPr>
              <a:t>Contable</a:t>
            </a:r>
          </a:p>
        </p:txBody>
      </p:sp>
      <p:sp>
        <p:nvSpPr>
          <p:cNvPr id="700429" name="Rectangle 13"/>
          <p:cNvSpPr>
            <a:spLocks noChangeArrowheads="1"/>
          </p:cNvSpPr>
          <p:nvPr/>
        </p:nvSpPr>
        <p:spPr bwMode="auto">
          <a:xfrm>
            <a:off x="4229278" y="3241029"/>
            <a:ext cx="951573" cy="459169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dirty="0">
                <a:latin typeface="Arial" panose="020B0604020202020204" pitchFamily="34" charset="0"/>
              </a:rPr>
              <a:t>601.02</a:t>
            </a:r>
          </a:p>
        </p:txBody>
      </p:sp>
      <p:sp>
        <p:nvSpPr>
          <p:cNvPr id="700430" name="Rectangle 14"/>
          <p:cNvSpPr>
            <a:spLocks noChangeArrowheads="1"/>
          </p:cNvSpPr>
          <p:nvPr/>
        </p:nvSpPr>
        <p:spPr bwMode="auto">
          <a:xfrm>
            <a:off x="4229278" y="3700198"/>
            <a:ext cx="951573" cy="459169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>
                <a:latin typeface="Arial" panose="020B0604020202020204" pitchFamily="34" charset="0"/>
              </a:rPr>
              <a:t>601.04</a:t>
            </a:r>
          </a:p>
        </p:txBody>
      </p:sp>
      <p:sp>
        <p:nvSpPr>
          <p:cNvPr id="700431" name="Rectangle 15"/>
          <p:cNvSpPr>
            <a:spLocks noChangeArrowheads="1"/>
          </p:cNvSpPr>
          <p:nvPr/>
        </p:nvSpPr>
        <p:spPr bwMode="auto">
          <a:xfrm>
            <a:off x="4229278" y="5075682"/>
            <a:ext cx="951573" cy="459169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>
                <a:latin typeface="Arial" panose="020B0604020202020204" pitchFamily="34" charset="0"/>
              </a:rPr>
              <a:t>601.09</a:t>
            </a:r>
          </a:p>
        </p:txBody>
      </p:sp>
      <p:sp>
        <p:nvSpPr>
          <p:cNvPr id="700432" name="Rectangle 16"/>
          <p:cNvSpPr>
            <a:spLocks noChangeArrowheads="1"/>
          </p:cNvSpPr>
          <p:nvPr/>
        </p:nvSpPr>
        <p:spPr bwMode="auto">
          <a:xfrm>
            <a:off x="4229278" y="5534851"/>
            <a:ext cx="951573" cy="459169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>
                <a:latin typeface="Arial" panose="020B0604020202020204" pitchFamily="34" charset="0"/>
              </a:rPr>
              <a:t>605</a:t>
            </a:r>
          </a:p>
        </p:txBody>
      </p:sp>
      <p:sp>
        <p:nvSpPr>
          <p:cNvPr id="700433" name="Rectangle 17"/>
          <p:cNvSpPr>
            <a:spLocks noChangeArrowheads="1"/>
          </p:cNvSpPr>
          <p:nvPr/>
        </p:nvSpPr>
        <p:spPr bwMode="auto">
          <a:xfrm>
            <a:off x="4229278" y="5994020"/>
            <a:ext cx="951573" cy="459169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>
                <a:latin typeface="Arial" panose="020B0604020202020204" pitchFamily="34" charset="0"/>
              </a:rPr>
              <a:t>607.03</a:t>
            </a:r>
          </a:p>
        </p:txBody>
      </p:sp>
      <p:sp>
        <p:nvSpPr>
          <p:cNvPr id="700434" name="Rectangle 18"/>
          <p:cNvSpPr>
            <a:spLocks noChangeArrowheads="1"/>
          </p:cNvSpPr>
          <p:nvPr/>
        </p:nvSpPr>
        <p:spPr bwMode="auto">
          <a:xfrm>
            <a:off x="4229278" y="4149253"/>
            <a:ext cx="951573" cy="926429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>
                <a:latin typeface="Arial" panose="020B0604020202020204" pitchFamily="34" charset="0"/>
              </a:rPr>
              <a:t>601.05</a:t>
            </a:r>
          </a:p>
        </p:txBody>
      </p:sp>
      <p:sp>
        <p:nvSpPr>
          <p:cNvPr id="700435" name="Rectangle 19"/>
          <p:cNvSpPr>
            <a:spLocks noChangeArrowheads="1"/>
          </p:cNvSpPr>
          <p:nvPr/>
        </p:nvSpPr>
        <p:spPr bwMode="auto">
          <a:xfrm>
            <a:off x="2000948" y="4373781"/>
            <a:ext cx="1276756" cy="459169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000">
                <a:latin typeface="Arial" panose="020B0604020202020204" pitchFamily="34" charset="0"/>
              </a:rPr>
              <a:t>531130</a:t>
            </a:r>
          </a:p>
        </p:txBody>
      </p:sp>
      <p:cxnSp>
        <p:nvCxnSpPr>
          <p:cNvPr id="700436" name="AutoShape 20"/>
          <p:cNvCxnSpPr>
            <a:cxnSpLocks noChangeShapeType="1"/>
            <a:stCxn id="700435" idx="3"/>
            <a:endCxn id="700429" idx="1"/>
          </p:cNvCxnSpPr>
          <p:nvPr/>
        </p:nvCxnSpPr>
        <p:spPr bwMode="auto">
          <a:xfrm flipV="1">
            <a:off x="3277705" y="3471625"/>
            <a:ext cx="951573" cy="1132752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0437" name="AutoShape 21"/>
          <p:cNvCxnSpPr>
            <a:cxnSpLocks noChangeShapeType="1"/>
            <a:stCxn id="700435" idx="3"/>
            <a:endCxn id="700430" idx="1"/>
          </p:cNvCxnSpPr>
          <p:nvPr/>
        </p:nvCxnSpPr>
        <p:spPr bwMode="auto">
          <a:xfrm flipV="1">
            <a:off x="3277705" y="3930794"/>
            <a:ext cx="951573" cy="673583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0438" name="AutoShape 22"/>
          <p:cNvCxnSpPr>
            <a:cxnSpLocks noChangeShapeType="1"/>
            <a:stCxn id="700435" idx="3"/>
            <a:endCxn id="700434" idx="1"/>
          </p:cNvCxnSpPr>
          <p:nvPr/>
        </p:nvCxnSpPr>
        <p:spPr bwMode="auto">
          <a:xfrm>
            <a:off x="3277705" y="4604376"/>
            <a:ext cx="951573" cy="8091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0439" name="AutoShape 23"/>
          <p:cNvCxnSpPr>
            <a:cxnSpLocks noChangeShapeType="1"/>
            <a:stCxn id="700435" idx="3"/>
            <a:endCxn id="700431" idx="1"/>
          </p:cNvCxnSpPr>
          <p:nvPr/>
        </p:nvCxnSpPr>
        <p:spPr bwMode="auto">
          <a:xfrm>
            <a:off x="3277705" y="4604376"/>
            <a:ext cx="951573" cy="701901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0440" name="AutoShape 24"/>
          <p:cNvCxnSpPr>
            <a:cxnSpLocks noChangeShapeType="1"/>
            <a:stCxn id="700435" idx="3"/>
            <a:endCxn id="700432" idx="1"/>
          </p:cNvCxnSpPr>
          <p:nvPr/>
        </p:nvCxnSpPr>
        <p:spPr bwMode="auto">
          <a:xfrm>
            <a:off x="3277705" y="4604376"/>
            <a:ext cx="951573" cy="1161070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0441" name="AutoShape 25"/>
          <p:cNvCxnSpPr>
            <a:cxnSpLocks noChangeShapeType="1"/>
            <a:stCxn id="700435" idx="3"/>
            <a:endCxn id="700433" idx="1"/>
          </p:cNvCxnSpPr>
          <p:nvPr/>
        </p:nvCxnSpPr>
        <p:spPr bwMode="auto">
          <a:xfrm>
            <a:off x="3277705" y="4604376"/>
            <a:ext cx="951573" cy="1620239"/>
          </a:xfrm>
          <a:prstGeom prst="bentConnector3">
            <a:avLst>
              <a:gd name="adj1" fmla="val 4992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0442" name="Rectangle 26"/>
          <p:cNvSpPr>
            <a:spLocks noChangeArrowheads="1"/>
          </p:cNvSpPr>
          <p:nvPr/>
        </p:nvSpPr>
        <p:spPr bwMode="auto">
          <a:xfrm>
            <a:off x="2008441" y="4841041"/>
            <a:ext cx="1359176" cy="1539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r>
              <a:rPr lang="es-PR" sz="1500">
                <a:solidFill>
                  <a:schemeClr val="tx1"/>
                </a:solidFill>
              </a:rPr>
              <a:t>(Compra directa de bienes de consumo)</a:t>
            </a:r>
            <a:endParaRPr lang="es-ES" sz="15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30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0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0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0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00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00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00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00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00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00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00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00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00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00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00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00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00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00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00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00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00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00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00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00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00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00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00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00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00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00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00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700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700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700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00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700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700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700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700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700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700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700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700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700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700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700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700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700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700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700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700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700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700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700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700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700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700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700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700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700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700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700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700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700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700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700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700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0421" grpId="0"/>
      <p:bldP spid="700422" grpId="0"/>
      <p:bldP spid="700423" grpId="0"/>
      <p:bldP spid="700424" grpId="0"/>
      <p:bldP spid="700425" grpId="0"/>
      <p:bldP spid="700426" grpId="0"/>
      <p:bldP spid="700427" grpId="0" animBg="1"/>
      <p:bldP spid="700428" grpId="0" animBg="1"/>
      <p:bldP spid="700429" grpId="0" animBg="1"/>
      <p:bldP spid="700430" grpId="0" animBg="1"/>
      <p:bldP spid="700431" grpId="0" animBg="1"/>
      <p:bldP spid="700432" grpId="0" animBg="1"/>
      <p:bldP spid="700433" grpId="0" animBg="1"/>
      <p:bldP spid="700434" grpId="0" animBg="1"/>
      <p:bldP spid="700435" grpId="0" animBg="1"/>
      <p:bldP spid="7004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A68AC-1B69-4CA8-B6A5-3549387E70F4}" type="slidenum">
              <a:rPr lang="es-ES"/>
              <a:pPr/>
              <a:t>13</a:t>
            </a:fld>
            <a:endParaRPr lang="es-ES"/>
          </a:p>
        </p:txBody>
      </p:sp>
      <p:sp>
        <p:nvSpPr>
          <p:cNvPr id="642063" name="Rectangle 15"/>
          <p:cNvSpPr>
            <a:spLocks noChangeArrowheads="1"/>
          </p:cNvSpPr>
          <p:nvPr/>
        </p:nvSpPr>
        <p:spPr bwMode="auto">
          <a:xfrm>
            <a:off x="1703388" y="520700"/>
            <a:ext cx="8964612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ES" sz="2800" b="1"/>
              <a:t>Unificación de criterios en los registros presupuestarios y contables</a:t>
            </a:r>
          </a:p>
        </p:txBody>
      </p:sp>
      <p:sp>
        <p:nvSpPr>
          <p:cNvPr id="642064" name="Rectangle 16"/>
          <p:cNvSpPr>
            <a:spLocks noChangeArrowheads="1"/>
          </p:cNvSpPr>
          <p:nvPr/>
        </p:nvSpPr>
        <p:spPr bwMode="auto">
          <a:xfrm rot="16200000">
            <a:off x="858081" y="1675908"/>
            <a:ext cx="2305050" cy="483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hangingPunct="0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kumimoji="1" lang="es-ES_tradnl" sz="2400" dirty="0">
                <a:solidFill>
                  <a:srgbClr val="3333FF"/>
                </a:solidFill>
                <a:latin typeface="Verdana" panose="020B0604030504040204" pitchFamily="34" charset="0"/>
              </a:rPr>
              <a:t>2008</a:t>
            </a:r>
          </a:p>
          <a:p>
            <a:pPr eaLnBrk="0" hangingPunct="0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endParaRPr kumimoji="1" lang="es-ES" sz="2400" dirty="0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642065" name="Rectangle 17"/>
          <p:cNvSpPr>
            <a:spLocks noChangeArrowheads="1"/>
          </p:cNvSpPr>
          <p:nvPr/>
        </p:nvSpPr>
        <p:spPr bwMode="auto">
          <a:xfrm rot="16200000">
            <a:off x="721218" y="4914408"/>
            <a:ext cx="2305050" cy="483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hangingPunct="0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kumimoji="1" lang="es-ES_tradnl" sz="2400" dirty="0">
                <a:solidFill>
                  <a:srgbClr val="3333FF"/>
                </a:solidFill>
                <a:latin typeface="Verdana" panose="020B0604030504040204" pitchFamily="34" charset="0"/>
              </a:rPr>
              <a:t>2009</a:t>
            </a:r>
            <a:endParaRPr kumimoji="1" lang="es-ES" sz="2400" dirty="0">
              <a:solidFill>
                <a:srgbClr val="3333FF"/>
              </a:solidFill>
              <a:latin typeface="Verdana" panose="020B0604030504040204" pitchFamily="34" charset="0"/>
            </a:endParaRPr>
          </a:p>
        </p:txBody>
      </p:sp>
      <p:sp>
        <p:nvSpPr>
          <p:cNvPr id="642050" name="Text Box 2"/>
          <p:cNvSpPr txBox="1">
            <a:spLocks noChangeArrowheads="1"/>
          </p:cNvSpPr>
          <p:nvPr/>
        </p:nvSpPr>
        <p:spPr bwMode="auto">
          <a:xfrm>
            <a:off x="2355807" y="1557339"/>
            <a:ext cx="4553001" cy="240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sz="1000" dirty="0"/>
              <a:t>531120 Viáticos y asignaciones. </a:t>
            </a:r>
          </a:p>
          <a:p>
            <a:r>
              <a:rPr lang="es-ES" sz="1000" dirty="0"/>
              <a:t>531122 Vestuario.</a:t>
            </a:r>
          </a:p>
          <a:p>
            <a:r>
              <a:rPr lang="es-ES" sz="1000" dirty="0"/>
              <a:t>531123 Combustible y lubricantes</a:t>
            </a:r>
          </a:p>
          <a:p>
            <a:r>
              <a:rPr lang="es-ES" sz="1000" dirty="0"/>
              <a:t>531124 Alimentos para personas</a:t>
            </a:r>
          </a:p>
          <a:p>
            <a:r>
              <a:rPr lang="es-ES" sz="1000" dirty="0"/>
              <a:t>531126 Materiales explosivos y Municiones.</a:t>
            </a:r>
          </a:p>
          <a:p>
            <a:r>
              <a:rPr lang="es-ES" sz="1000" dirty="0"/>
              <a:t>531127 Servicios no personales</a:t>
            </a:r>
          </a:p>
          <a:p>
            <a:r>
              <a:rPr lang="es-ES" sz="1000" dirty="0"/>
              <a:t>531128 Propinas</a:t>
            </a:r>
          </a:p>
          <a:p>
            <a:r>
              <a:rPr lang="es-ES" sz="1000" dirty="0"/>
              <a:t>531129 </a:t>
            </a:r>
            <a:r>
              <a:rPr lang="es-ES" sz="1000" dirty="0" err="1"/>
              <a:t>Mat.</a:t>
            </a:r>
            <a:r>
              <a:rPr lang="es-ES" sz="1000" dirty="0"/>
              <a:t> De construcción</a:t>
            </a:r>
          </a:p>
          <a:p>
            <a:r>
              <a:rPr lang="es-ES" sz="1000" dirty="0"/>
              <a:t>531130 </a:t>
            </a:r>
            <a:r>
              <a:rPr lang="es-ES" sz="1200" dirty="0"/>
              <a:t>Materiales de consumo</a:t>
            </a:r>
          </a:p>
          <a:p>
            <a:r>
              <a:rPr lang="es-ES" sz="1000" dirty="0"/>
              <a:t>531131 Bs de distribución gratuita</a:t>
            </a:r>
          </a:p>
          <a:p>
            <a:r>
              <a:rPr lang="es-ES" sz="1000" dirty="0"/>
              <a:t>531132 Pasajes y gastos de transporte</a:t>
            </a:r>
          </a:p>
          <a:p>
            <a:r>
              <a:rPr lang="es-ES" sz="1000" dirty="0"/>
              <a:t>531133 </a:t>
            </a:r>
            <a:r>
              <a:rPr lang="es-ES" sz="1000" dirty="0" err="1"/>
              <a:t>Serv</a:t>
            </a:r>
            <a:r>
              <a:rPr lang="es-ES" sz="1000" dirty="0"/>
              <a:t>. de consultoría</a:t>
            </a:r>
          </a:p>
          <a:p>
            <a:r>
              <a:rPr lang="es-ES" sz="1000" dirty="0"/>
              <a:t>531134 Contratación con empresas </a:t>
            </a:r>
          </a:p>
          <a:p>
            <a:r>
              <a:rPr lang="es-ES" sz="1000" dirty="0"/>
              <a:t>531135 Arrendamiento financiero </a:t>
            </a:r>
          </a:p>
          <a:p>
            <a:r>
              <a:rPr lang="es-ES" sz="1000" dirty="0"/>
              <a:t>…….</a:t>
            </a:r>
          </a:p>
        </p:txBody>
      </p:sp>
      <p:sp>
        <p:nvSpPr>
          <p:cNvPr id="642051" name="Oval 3"/>
          <p:cNvSpPr>
            <a:spLocks noChangeArrowheads="1"/>
          </p:cNvSpPr>
          <p:nvPr/>
        </p:nvSpPr>
        <p:spPr bwMode="auto">
          <a:xfrm>
            <a:off x="2320831" y="2781302"/>
            <a:ext cx="2138116" cy="2889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/>
          </a:p>
        </p:txBody>
      </p:sp>
      <p:sp>
        <p:nvSpPr>
          <p:cNvPr id="642053" name="Text Box 5"/>
          <p:cNvSpPr txBox="1">
            <a:spLocks noChangeArrowheads="1"/>
          </p:cNvSpPr>
          <p:nvPr/>
        </p:nvSpPr>
        <p:spPr bwMode="auto">
          <a:xfrm>
            <a:off x="2425760" y="1176339"/>
            <a:ext cx="2690133" cy="2921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" sz="1300"/>
              <a:t>CLASIFICADOR PPTAL</a:t>
            </a:r>
          </a:p>
        </p:txBody>
      </p:sp>
      <p:sp>
        <p:nvSpPr>
          <p:cNvPr id="642054" name="Text Box 6"/>
          <p:cNvSpPr txBox="1">
            <a:spLocks noChangeArrowheads="1"/>
          </p:cNvSpPr>
          <p:nvPr/>
        </p:nvSpPr>
        <p:spPr bwMode="auto">
          <a:xfrm>
            <a:off x="6563608" y="1176339"/>
            <a:ext cx="2690133" cy="2921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" sz="1300"/>
              <a:t>PLAN CONTABLE</a:t>
            </a:r>
          </a:p>
        </p:txBody>
      </p:sp>
      <p:sp>
        <p:nvSpPr>
          <p:cNvPr id="642055" name="Line 7"/>
          <p:cNvSpPr>
            <a:spLocks noChangeShapeType="1"/>
          </p:cNvSpPr>
          <p:nvPr/>
        </p:nvSpPr>
        <p:spPr bwMode="auto">
          <a:xfrm flipV="1">
            <a:off x="4390515" y="2206627"/>
            <a:ext cx="2344932" cy="719138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642056" name="Line 8"/>
          <p:cNvSpPr>
            <a:spLocks noChangeShapeType="1"/>
          </p:cNvSpPr>
          <p:nvPr/>
        </p:nvSpPr>
        <p:spPr bwMode="auto">
          <a:xfrm>
            <a:off x="4495444" y="2925764"/>
            <a:ext cx="2103140" cy="43180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642057" name="Line 9"/>
          <p:cNvSpPr>
            <a:spLocks noChangeShapeType="1"/>
          </p:cNvSpPr>
          <p:nvPr/>
        </p:nvSpPr>
        <p:spPr bwMode="auto">
          <a:xfrm>
            <a:off x="4390515" y="2925764"/>
            <a:ext cx="2208069" cy="792163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642058" name="Text Box 10"/>
          <p:cNvSpPr txBox="1">
            <a:spLocks noChangeArrowheads="1"/>
          </p:cNvSpPr>
          <p:nvPr/>
        </p:nvSpPr>
        <p:spPr bwMode="auto">
          <a:xfrm>
            <a:off x="6771945" y="1630364"/>
            <a:ext cx="389605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1938" indent="-2619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sz="1000" dirty="0"/>
              <a:t>20 Mercaderías</a:t>
            </a:r>
          </a:p>
          <a:p>
            <a:r>
              <a:rPr lang="es-ES" sz="1000" dirty="0"/>
              <a:t>     201 Bs para la venta</a:t>
            </a:r>
          </a:p>
          <a:p>
            <a:r>
              <a:rPr lang="es-ES" sz="1000" dirty="0"/>
              <a:t>     208 Mercaderías – ACM</a:t>
            </a:r>
          </a:p>
          <a:p>
            <a:r>
              <a:rPr lang="es-ES" sz="1000" dirty="0"/>
              <a:t>21. </a:t>
            </a:r>
            <a:r>
              <a:rPr lang="es-ES" sz="1200" dirty="0"/>
              <a:t>Suministros de funcionamiento</a:t>
            </a:r>
          </a:p>
          <a:p>
            <a:r>
              <a:rPr lang="es-ES" sz="1000" dirty="0"/>
              <a:t>     211.02 Materiales de Limpieza</a:t>
            </a:r>
          </a:p>
          <a:p>
            <a:r>
              <a:rPr lang="es-ES" sz="1000" dirty="0"/>
              <a:t>     211.04 Materiales de Salud, Farmacia y otros químicos.</a:t>
            </a:r>
          </a:p>
          <a:p>
            <a:r>
              <a:rPr lang="es-ES" sz="1000" dirty="0"/>
              <a:t>      211.05 Materiales de Impresión, fotográficos y </a:t>
            </a:r>
            <a:r>
              <a:rPr lang="es-ES" sz="1000" dirty="0" err="1"/>
              <a:t>fonotécnicos</a:t>
            </a:r>
            <a:r>
              <a:rPr lang="es-ES" sz="1000" dirty="0"/>
              <a:t>.</a:t>
            </a:r>
          </a:p>
          <a:p>
            <a:r>
              <a:rPr lang="es-ES" sz="1000" dirty="0"/>
              <a:t>      211.06 Materiales de Construcción, Mantenimiento, acondicionamiento y reparación. </a:t>
            </a:r>
          </a:p>
          <a:p>
            <a:r>
              <a:rPr lang="es-ES" sz="1000" dirty="0"/>
              <a:t>      211.09 Otros materiales de uso no duraderos.    </a:t>
            </a:r>
            <a:endParaRPr lang="es-ES_tradnl" sz="1000" dirty="0"/>
          </a:p>
          <a:p>
            <a:r>
              <a:rPr lang="es-ES_tradnl" sz="1200" dirty="0"/>
              <a:t>22</a:t>
            </a:r>
            <a:r>
              <a:rPr lang="es-ES_tradnl" sz="1000" dirty="0"/>
              <a:t> </a:t>
            </a:r>
            <a:r>
              <a:rPr lang="es-ES_tradnl" sz="1200" dirty="0"/>
              <a:t>Mat. Primas, Materiales auxiliares y suministros</a:t>
            </a:r>
          </a:p>
          <a:p>
            <a:r>
              <a:rPr lang="es-ES_tradnl" sz="1200" dirty="0"/>
              <a:t>     para la producción.</a:t>
            </a:r>
          </a:p>
          <a:p>
            <a:r>
              <a:rPr lang="es-ES_tradnl" sz="1200" dirty="0"/>
              <a:t>28 Bienes en Tránsito</a:t>
            </a:r>
          </a:p>
          <a:p>
            <a:endParaRPr lang="es-ES" sz="1000" dirty="0"/>
          </a:p>
          <a:p>
            <a:pPr>
              <a:spcBef>
                <a:spcPct val="50000"/>
              </a:spcBef>
            </a:pPr>
            <a:endParaRPr lang="es-ES" sz="1000" dirty="0"/>
          </a:p>
        </p:txBody>
      </p:sp>
      <p:sp>
        <p:nvSpPr>
          <p:cNvPr id="642059" name="Oval 11"/>
          <p:cNvSpPr>
            <a:spLocks noChangeArrowheads="1"/>
          </p:cNvSpPr>
          <p:nvPr/>
        </p:nvSpPr>
        <p:spPr bwMode="auto">
          <a:xfrm>
            <a:off x="6735448" y="2062164"/>
            <a:ext cx="2725110" cy="36036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/>
          </a:p>
        </p:txBody>
      </p:sp>
      <p:sp>
        <p:nvSpPr>
          <p:cNvPr id="642060" name="Oval 12"/>
          <p:cNvSpPr>
            <a:spLocks noChangeArrowheads="1"/>
          </p:cNvSpPr>
          <p:nvPr/>
        </p:nvSpPr>
        <p:spPr bwMode="auto">
          <a:xfrm>
            <a:off x="6667016" y="3573464"/>
            <a:ext cx="2828518" cy="2889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/>
          </a:p>
        </p:txBody>
      </p:sp>
      <p:sp>
        <p:nvSpPr>
          <p:cNvPr id="642061" name="Oval 13"/>
          <p:cNvSpPr>
            <a:spLocks noChangeArrowheads="1"/>
          </p:cNvSpPr>
          <p:nvPr/>
        </p:nvSpPr>
        <p:spPr bwMode="auto">
          <a:xfrm>
            <a:off x="6667016" y="3171827"/>
            <a:ext cx="3620807" cy="431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/>
          </a:p>
        </p:txBody>
      </p:sp>
      <p:pic>
        <p:nvPicPr>
          <p:cNvPr id="642062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447" y="4006852"/>
            <a:ext cx="8105376" cy="2602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2066" name="Line 19"/>
          <p:cNvSpPr>
            <a:spLocks noChangeShapeType="1"/>
          </p:cNvSpPr>
          <p:nvPr/>
        </p:nvSpPr>
        <p:spPr bwMode="auto">
          <a:xfrm>
            <a:off x="1768814" y="3862389"/>
            <a:ext cx="82787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2" name="Oval 3"/>
          <p:cNvSpPr>
            <a:spLocks noChangeArrowheads="1"/>
          </p:cNvSpPr>
          <p:nvPr/>
        </p:nvSpPr>
        <p:spPr bwMode="auto">
          <a:xfrm>
            <a:off x="6461031" y="3937002"/>
            <a:ext cx="3470370" cy="38099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/>
          </a:p>
        </p:txBody>
      </p:sp>
      <p:sp>
        <p:nvSpPr>
          <p:cNvPr id="23" name="Oval 3"/>
          <p:cNvSpPr>
            <a:spLocks noChangeArrowheads="1"/>
          </p:cNvSpPr>
          <p:nvPr/>
        </p:nvSpPr>
        <p:spPr bwMode="auto">
          <a:xfrm>
            <a:off x="2206530" y="3949702"/>
            <a:ext cx="3698969" cy="38099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V="1">
            <a:off x="5892800" y="4094479"/>
            <a:ext cx="558800" cy="45719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25" name="Oval 3"/>
          <p:cNvSpPr>
            <a:spLocks noChangeArrowheads="1"/>
          </p:cNvSpPr>
          <p:nvPr/>
        </p:nvSpPr>
        <p:spPr bwMode="auto">
          <a:xfrm>
            <a:off x="6499131" y="5003802"/>
            <a:ext cx="3470370" cy="38099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/>
          </a:p>
        </p:txBody>
      </p:sp>
      <p:sp>
        <p:nvSpPr>
          <p:cNvPr id="26" name="Oval 3"/>
          <p:cNvSpPr>
            <a:spLocks noChangeArrowheads="1"/>
          </p:cNvSpPr>
          <p:nvPr/>
        </p:nvSpPr>
        <p:spPr bwMode="auto">
          <a:xfrm>
            <a:off x="2244630" y="5016502"/>
            <a:ext cx="3698969" cy="38099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s-ES_tradnl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 flipV="1">
            <a:off x="5930900" y="5161279"/>
            <a:ext cx="558800" cy="45719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5814207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4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4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4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4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4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4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4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4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4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4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64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64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64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4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4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42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4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20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2064" grpId="0"/>
      <p:bldP spid="642065" grpId="0"/>
      <p:bldP spid="642050" grpId="0"/>
      <p:bldP spid="642051" grpId="0" animBg="1"/>
      <p:bldP spid="642053" grpId="0" animBg="1"/>
      <p:bldP spid="642054" grpId="0" animBg="1"/>
      <p:bldP spid="642055" grpId="0" animBg="1"/>
      <p:bldP spid="642056" grpId="0" animBg="1"/>
      <p:bldP spid="642057" grpId="0" animBg="1"/>
      <p:bldP spid="642058" grpId="0"/>
      <p:bldP spid="642059" grpId="0" animBg="1"/>
      <p:bldP spid="642060" grpId="0" animBg="1"/>
      <p:bldP spid="64206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246909" y="1412876"/>
            <a:ext cx="9739746" cy="544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511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083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655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9227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 smtClean="0">
                <a:latin typeface="Arial" panose="020B0604020202020204" pitchFamily="34" charset="0"/>
              </a:rPr>
              <a:t>La información </a:t>
            </a:r>
            <a:r>
              <a:rPr lang="es-PR" sz="2600" dirty="0">
                <a:latin typeface="Arial" panose="020B0604020202020204" pitchFamily="34" charset="0"/>
              </a:rPr>
              <a:t>presupuestal </a:t>
            </a:r>
            <a:r>
              <a:rPr lang="es-PR" sz="2600" dirty="0" smtClean="0">
                <a:latin typeface="Arial" panose="020B0604020202020204" pitchFamily="34" charset="0"/>
              </a:rPr>
              <a:t>constituye la principal fuente </a:t>
            </a:r>
            <a:r>
              <a:rPr lang="es-PR" sz="2600" dirty="0">
                <a:latin typeface="Arial" panose="020B0604020202020204" pitchFamily="34" charset="0"/>
              </a:rPr>
              <a:t>para la compilación de las estadísticas </a:t>
            </a:r>
            <a:r>
              <a:rPr lang="es-PR" sz="2600" dirty="0" smtClean="0">
                <a:latin typeface="Arial" panose="020B0604020202020204" pitchFamily="34" charset="0"/>
              </a:rPr>
              <a:t>fiscales.</a:t>
            </a:r>
            <a:endParaRPr lang="es-CL" sz="2600" dirty="0">
              <a:latin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L" sz="26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P</a:t>
            </a:r>
            <a:r>
              <a:rPr lang="es-PR" sz="2600" dirty="0" smtClean="0">
                <a:latin typeface="Arial" panose="020B0604020202020204" pitchFamily="34" charset="0"/>
              </a:rPr>
              <a:t>ara fortalecer el manejo fiscal, </a:t>
            </a:r>
            <a:r>
              <a:rPr lang="es-PR" sz="2600" dirty="0">
                <a:latin typeface="Arial" panose="020B0604020202020204" pitchFamily="34" charset="0"/>
              </a:rPr>
              <a:t>el </a:t>
            </a:r>
            <a:r>
              <a:rPr lang="es-PR" sz="2600" dirty="0" smtClean="0">
                <a:latin typeface="Arial" panose="020B0604020202020204" pitchFamily="34" charset="0"/>
              </a:rPr>
              <a:t>gobierno decidió </a:t>
            </a:r>
            <a:r>
              <a:rPr lang="es-PR" sz="2600" dirty="0">
                <a:latin typeface="Arial" panose="020B0604020202020204" pitchFamily="34" charset="0"/>
              </a:rPr>
              <a:t>modernizar los clasificadores presupuestarios bajo estándares internacionales</a:t>
            </a:r>
            <a:r>
              <a:rPr lang="es-PR" sz="2600" dirty="0" smtClean="0">
                <a:latin typeface="Arial" panose="020B0604020202020204" pitchFamily="34" charset="0"/>
              </a:rPr>
              <a:t>.</a:t>
            </a:r>
            <a:endParaRPr lang="es-PR" sz="2600" dirty="0">
              <a:latin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PR" sz="26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Los nuevos clasificadores </a:t>
            </a:r>
            <a:r>
              <a:rPr lang="es-PR" sz="2600" dirty="0" smtClean="0">
                <a:latin typeface="Arial" panose="020B0604020202020204" pitchFamily="34" charset="0"/>
              </a:rPr>
              <a:t>presupuestarios armonizan con </a:t>
            </a:r>
            <a:r>
              <a:rPr lang="es-PR" sz="2600" dirty="0">
                <a:latin typeface="Arial" panose="020B0604020202020204" pitchFamily="34" charset="0"/>
              </a:rPr>
              <a:t>el Manual de Estadísticas de Finanzas Públicas 2001 del Fondo Monetario Internacional   (MEFP 2001).</a:t>
            </a:r>
            <a:endParaRPr lang="es-CL" sz="2600" dirty="0"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992313" y="146507"/>
            <a:ext cx="8229600" cy="120808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R" sz="3400" b="1" smtClean="0">
                <a:latin typeface="Arial" panose="020B0604020202020204" pitchFamily="34" charset="0"/>
              </a:rPr>
              <a:t>¿Por qué cambiar los Clasificadores Presupuestarios y el Plan de Cuentas?</a:t>
            </a:r>
            <a:endParaRPr lang="es-ES" sz="34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91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1396568" y="1253839"/>
            <a:ext cx="9725890" cy="509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511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083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655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9227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Existen dos conceptos alternativos de balance fiscal vinculados a la discusión </a:t>
            </a:r>
            <a:r>
              <a:rPr lang="es-PR" sz="2600" dirty="0" smtClean="0">
                <a:latin typeface="Arial" panose="020B0604020202020204" pitchFamily="34" charset="0"/>
              </a:rPr>
              <a:t>macro </a:t>
            </a:r>
            <a:r>
              <a:rPr lang="es-PR" sz="2600" dirty="0">
                <a:latin typeface="Arial" panose="020B0604020202020204" pitchFamily="34" charset="0"/>
              </a:rPr>
              <a:t>fiscal en los últimos </a:t>
            </a:r>
            <a:r>
              <a:rPr lang="es-PR" sz="2600" dirty="0" smtClean="0">
                <a:latin typeface="Arial" panose="020B0604020202020204" pitchFamily="34" charset="0"/>
              </a:rPr>
              <a:t>años, </a:t>
            </a:r>
            <a:r>
              <a:rPr lang="es-PR" sz="2600" dirty="0">
                <a:latin typeface="Arial" panose="020B0604020202020204" pitchFamily="34" charset="0"/>
              </a:rPr>
              <a:t>u</a:t>
            </a:r>
            <a:r>
              <a:rPr lang="es-PR" sz="2600" dirty="0" smtClean="0">
                <a:latin typeface="Arial" panose="020B0604020202020204" pitchFamily="34" charset="0"/>
              </a:rPr>
              <a:t>no </a:t>
            </a:r>
            <a:r>
              <a:rPr lang="es-PR" sz="2600" dirty="0">
                <a:latin typeface="Arial" panose="020B0604020202020204" pitchFamily="34" charset="0"/>
              </a:rPr>
              <a:t>enfocado a las </a:t>
            </a:r>
            <a:r>
              <a:rPr lang="es-PR" sz="2600" dirty="0" smtClean="0">
                <a:latin typeface="Arial" panose="020B0604020202020204" pitchFamily="34" charset="0"/>
              </a:rPr>
              <a:t>necesidades de endeudamiento del sector público (NESP) </a:t>
            </a:r>
            <a:r>
              <a:rPr lang="es-PR" sz="2600" dirty="0">
                <a:latin typeface="Arial" panose="020B0604020202020204" pitchFamily="34" charset="0"/>
              </a:rPr>
              <a:t>y el otro a la variación del patrimonio neto (VPN).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CL" sz="26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El enfoque NESP </a:t>
            </a:r>
            <a:r>
              <a:rPr lang="es-PR" sz="2600" dirty="0" smtClean="0">
                <a:latin typeface="Arial" panose="020B0604020202020204" pitchFamily="34" charset="0"/>
              </a:rPr>
              <a:t>(MEFP 1986) se orienta a las necesidades de financiamiento del resultado fiscal de </a:t>
            </a:r>
            <a:r>
              <a:rPr lang="es-PR" sz="2600" dirty="0">
                <a:latin typeface="Arial" panose="020B0604020202020204" pitchFamily="34" charset="0"/>
              </a:rPr>
              <a:t>corto plazo.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PR" sz="26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 smtClean="0">
                <a:latin typeface="Arial" panose="020B0604020202020204" pitchFamily="34" charset="0"/>
              </a:rPr>
              <a:t>En el enfoque VPN (MEFP 2001), la orientación es al monitoreo de la sostenibilidad fiscal en el mediano y largo plazo.</a:t>
            </a:r>
            <a:endParaRPr lang="es-PR" sz="2600" dirty="0"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4713" y="268289"/>
            <a:ext cx="8229600" cy="120808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R" sz="3400" b="1" smtClean="0">
                <a:latin typeface="Arial" panose="020B0604020202020204" pitchFamily="34" charset="0"/>
              </a:rPr>
              <a:t>El Marco MEFP 2001</a:t>
            </a:r>
            <a:endParaRPr lang="es-ES" sz="34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3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233055" y="1673226"/>
            <a:ext cx="9725890" cy="456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511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083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655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9227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Los estándares </a:t>
            </a:r>
            <a:r>
              <a:rPr lang="es-PR" sz="2600" dirty="0" smtClean="0">
                <a:latin typeface="Arial" panose="020B0604020202020204" pitchFamily="34" charset="0"/>
              </a:rPr>
              <a:t>internacionales sobre </a:t>
            </a:r>
            <a:r>
              <a:rPr lang="es-PR" sz="2600" dirty="0">
                <a:latin typeface="Arial" panose="020B0604020202020204" pitchFamily="34" charset="0"/>
              </a:rPr>
              <a:t>estadísticas fiscales </a:t>
            </a:r>
            <a:r>
              <a:rPr lang="es-PR" sz="2600" dirty="0" smtClean="0">
                <a:latin typeface="Arial" panose="020B0604020202020204" pitchFamily="34" charset="0"/>
              </a:rPr>
              <a:t>conllevan </a:t>
            </a:r>
            <a:r>
              <a:rPr lang="es-PR" sz="2600" dirty="0">
                <a:latin typeface="Arial" panose="020B0604020202020204" pitchFamily="34" charset="0"/>
              </a:rPr>
              <a:t>a </a:t>
            </a:r>
            <a:r>
              <a:rPr lang="es-PR" sz="2600" b="1" dirty="0">
                <a:latin typeface="Arial" panose="020B0604020202020204" pitchFamily="34" charset="0"/>
              </a:rPr>
              <a:t>migrar desde un balance de NESP a uno de VPN</a:t>
            </a:r>
            <a:r>
              <a:rPr lang="es-PR" sz="2600" dirty="0">
                <a:latin typeface="Arial" panose="020B0604020202020204" pitchFamily="34" charset="0"/>
              </a:rPr>
              <a:t>. El MEFP 2001 va en esta dirección.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CL" sz="26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El </a:t>
            </a:r>
            <a:r>
              <a:rPr lang="es-PR" sz="2600" b="1" dirty="0" smtClean="0">
                <a:latin typeface="Arial" panose="020B0604020202020204" pitchFamily="34" charset="0"/>
              </a:rPr>
              <a:t>MEFP </a:t>
            </a:r>
            <a:r>
              <a:rPr lang="es-PR" sz="2600" b="1" dirty="0">
                <a:latin typeface="Arial" panose="020B0604020202020204" pitchFamily="34" charset="0"/>
              </a:rPr>
              <a:t>2001 propone un marco integrado de flujos y saldos</a:t>
            </a:r>
            <a:r>
              <a:rPr lang="es-PR" sz="2600" dirty="0">
                <a:latin typeface="Arial" panose="020B0604020202020204" pitchFamily="34" charset="0"/>
              </a:rPr>
              <a:t> a través del registro combinado de todas las operaciones que afectan la situación patrimonial del gobierno.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144713" y="268289"/>
            <a:ext cx="8229600" cy="120808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R" sz="3400" b="1" smtClean="0">
                <a:latin typeface="Arial" panose="020B0604020202020204" pitchFamily="34" charset="0"/>
              </a:rPr>
              <a:t>El Marco MEFP 2001</a:t>
            </a:r>
            <a:endParaRPr lang="es-ES" sz="34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30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05404" y="204789"/>
            <a:ext cx="5486228" cy="874455"/>
          </a:xfrm>
        </p:spPr>
        <p:txBody>
          <a:bodyPr/>
          <a:lstStyle/>
          <a:p>
            <a:pPr algn="ctr"/>
            <a:r>
              <a:rPr lang="es-PR" sz="3400" b="1" dirty="0">
                <a:latin typeface="Arial" panose="020B0604020202020204" pitchFamily="34" charset="0"/>
              </a:rPr>
              <a:t>El Marco MEFP 2001</a:t>
            </a:r>
            <a:endParaRPr lang="es-ES" sz="3400" b="1" dirty="0">
              <a:latin typeface="Arial" panose="020B0604020202020204" pitchFamily="34" charset="0"/>
            </a:endParaRP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2063749" y="1079244"/>
            <a:ext cx="9712239" cy="544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511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083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655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9227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buClrTx/>
              <a:buFont typeface="Wingdings" panose="05000000000000000000" pitchFamily="2" charset="2"/>
              <a:buChar char="Ø"/>
            </a:pPr>
            <a:r>
              <a:rPr lang="es-CL" sz="2600" dirty="0">
                <a:latin typeface="Arial" panose="020B0604020202020204" pitchFamily="34" charset="0"/>
              </a:rPr>
              <a:t>Es un </a:t>
            </a:r>
            <a:r>
              <a:rPr lang="es-CL" sz="2600" b="1" u="sng" dirty="0">
                <a:latin typeface="Arial" panose="020B0604020202020204" pitchFamily="34" charset="0"/>
              </a:rPr>
              <a:t>sistema integrado</a:t>
            </a:r>
          </a:p>
          <a:p>
            <a:pPr>
              <a:buFont typeface="Wingdings" panose="05000000000000000000" pitchFamily="2" charset="2"/>
              <a:buNone/>
            </a:pPr>
            <a:endParaRPr lang="es-CL" sz="1600" b="1" dirty="0">
              <a:latin typeface="Arial" panose="020B0604020202020204" pitchFamily="34" charset="0"/>
            </a:endParaRPr>
          </a:p>
          <a:p>
            <a:pPr lvl="1">
              <a:buClrTx/>
              <a:buFont typeface="Wingdings" panose="05000000000000000000" pitchFamily="2" charset="2"/>
              <a:buChar char="v"/>
            </a:pPr>
            <a:r>
              <a:rPr lang="es-CL" b="1" dirty="0">
                <a:latin typeface="Arial" panose="020B0604020202020204" pitchFamily="34" charset="0"/>
              </a:rPr>
              <a:t>Plena integración de flujos y saldos </a:t>
            </a:r>
            <a:r>
              <a:rPr lang="es-CL" dirty="0">
                <a:latin typeface="Arial" panose="020B0604020202020204" pitchFamily="34" charset="0"/>
              </a:rPr>
              <a:t>(estados de operación y balances generales)</a:t>
            </a:r>
          </a:p>
          <a:p>
            <a:pPr lvl="2">
              <a:buClrTx/>
              <a:buFont typeface="Wingdings" panose="05000000000000000000" pitchFamily="2" charset="2"/>
              <a:buChar char="Ø"/>
            </a:pPr>
            <a:r>
              <a:rPr lang="es-CL" sz="2600" dirty="0">
                <a:latin typeface="Arial" panose="020B0604020202020204" pitchFamily="34" charset="0"/>
              </a:rPr>
              <a:t>Principio básico del sistema del </a:t>
            </a:r>
            <a:r>
              <a:rPr lang="es-CL" sz="2600" i="1" dirty="0">
                <a:latin typeface="Arial" panose="020B0604020202020204" pitchFamily="34" charset="0"/>
              </a:rPr>
              <a:t>MEFP 2001</a:t>
            </a:r>
            <a:r>
              <a:rPr lang="es-CL" sz="2600" dirty="0">
                <a:latin typeface="Arial" panose="020B0604020202020204" pitchFamily="34" charset="0"/>
              </a:rPr>
              <a:t>:		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es-CL" sz="2600" dirty="0">
                <a:latin typeface="Arial" panose="020B0604020202020204" pitchFamily="34" charset="0"/>
              </a:rPr>
              <a:t>	</a:t>
            </a:r>
            <a:r>
              <a:rPr lang="es-CL" sz="2600" b="1" dirty="0">
                <a:latin typeface="Arial" panose="020B0604020202020204" pitchFamily="34" charset="0"/>
              </a:rPr>
              <a:t>	</a:t>
            </a:r>
            <a:r>
              <a:rPr lang="es-CL" sz="2600" dirty="0" smtClean="0">
                <a:latin typeface="Arial" panose="020B0604020202020204" pitchFamily="34" charset="0"/>
              </a:rPr>
              <a:t>Valor </a:t>
            </a:r>
            <a:r>
              <a:rPr lang="es-CL" sz="2600" dirty="0">
                <a:latin typeface="Arial" panose="020B0604020202020204" pitchFamily="34" charset="0"/>
              </a:rPr>
              <a:t>del balance de apertura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s-CL" sz="2600" dirty="0">
                <a:latin typeface="Arial" panose="020B0604020202020204" pitchFamily="34" charset="0"/>
              </a:rPr>
              <a:t>       </a:t>
            </a:r>
            <a:r>
              <a:rPr lang="es-CL" sz="2600" dirty="0" smtClean="0">
                <a:latin typeface="Arial" panose="020B0604020202020204" pitchFamily="34" charset="0"/>
              </a:rPr>
              <a:t>+ Transacciones</a:t>
            </a:r>
            <a:endParaRPr lang="es-CL" sz="2600" dirty="0">
              <a:latin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None/>
            </a:pPr>
            <a:r>
              <a:rPr lang="es-CL" sz="2600" dirty="0">
                <a:latin typeface="Arial" panose="020B0604020202020204" pitchFamily="34" charset="0"/>
              </a:rPr>
              <a:t>       +	</a:t>
            </a:r>
            <a:r>
              <a:rPr lang="es-CL" sz="2600" dirty="0" smtClean="0">
                <a:latin typeface="Arial" panose="020B0604020202020204" pitchFamily="34" charset="0"/>
              </a:rPr>
              <a:t>Otros </a:t>
            </a:r>
            <a:r>
              <a:rPr lang="es-CL" sz="2600" dirty="0">
                <a:latin typeface="Arial" panose="020B0604020202020204" pitchFamily="34" charset="0"/>
              </a:rPr>
              <a:t>flujos económicos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s-CL" sz="2600" dirty="0">
                <a:latin typeface="Arial" panose="020B0604020202020204" pitchFamily="34" charset="0"/>
              </a:rPr>
              <a:t>       =	</a:t>
            </a:r>
            <a:r>
              <a:rPr lang="es-CL" sz="2600" dirty="0" smtClean="0">
                <a:latin typeface="Arial" panose="020B0604020202020204" pitchFamily="34" charset="0"/>
              </a:rPr>
              <a:t>Valor </a:t>
            </a:r>
            <a:r>
              <a:rPr lang="es-CL" sz="2600" dirty="0">
                <a:latin typeface="Arial" panose="020B0604020202020204" pitchFamily="34" charset="0"/>
              </a:rPr>
              <a:t>del balance de </a:t>
            </a:r>
            <a:r>
              <a:rPr lang="es-CL" sz="2600" dirty="0" smtClean="0">
                <a:latin typeface="Arial" panose="020B0604020202020204" pitchFamily="34" charset="0"/>
              </a:rPr>
              <a:t>cierre            </a:t>
            </a:r>
          </a:p>
          <a:p>
            <a:pPr lvl="2">
              <a:buFont typeface="Wingdings" panose="05000000000000000000" pitchFamily="2" charset="2"/>
              <a:buNone/>
            </a:pPr>
            <a:endParaRPr lang="es-CL" sz="2600" b="1" dirty="0">
              <a:latin typeface="Arial" panose="020B0604020202020204" pitchFamily="34" charset="0"/>
            </a:endParaRPr>
          </a:p>
          <a:p>
            <a:pPr marL="984250" lvl="2">
              <a:buClrTx/>
              <a:buFont typeface="Wingdings" panose="05000000000000000000" pitchFamily="2" charset="2"/>
              <a:buChar char="v"/>
            </a:pPr>
            <a:endParaRPr lang="es-ES" sz="2600" b="1" dirty="0" smtClean="0">
              <a:latin typeface="Arial" panose="020B0604020202020204" pitchFamily="34" charset="0"/>
            </a:endParaRPr>
          </a:p>
          <a:p>
            <a:pPr marL="984250" lvl="2">
              <a:buClrTx/>
              <a:buFont typeface="Wingdings" panose="05000000000000000000" pitchFamily="2" charset="2"/>
              <a:buChar char="v"/>
            </a:pPr>
            <a:r>
              <a:rPr lang="es-ES" sz="2600" b="1" dirty="0" smtClean="0">
                <a:latin typeface="Arial" panose="020B0604020202020204" pitchFamily="34" charset="0"/>
              </a:rPr>
              <a:t>Integra </a:t>
            </a:r>
            <a:r>
              <a:rPr lang="es-ES" sz="2600" b="1" dirty="0">
                <a:latin typeface="Arial" panose="020B0604020202020204" pitchFamily="34" charset="0"/>
              </a:rPr>
              <a:t>los registros en base caja y devengado</a:t>
            </a:r>
          </a:p>
          <a:p>
            <a:pPr>
              <a:buFont typeface="Wingdings" panose="05000000000000000000" pitchFamily="2" charset="2"/>
              <a:buNone/>
            </a:pPr>
            <a:endParaRPr lang="es-CL" sz="2000" dirty="0"/>
          </a:p>
        </p:txBody>
      </p:sp>
      <p:pic>
        <p:nvPicPr>
          <p:cNvPr id="66566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011" y="5373861"/>
            <a:ext cx="3671887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709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6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6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65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65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65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65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7" name="Group 17"/>
          <p:cNvGrpSpPr>
            <a:grpSpLocks/>
          </p:cNvGrpSpPr>
          <p:nvPr/>
        </p:nvGrpSpPr>
        <p:grpSpPr bwMode="auto">
          <a:xfrm>
            <a:off x="4953001" y="6037266"/>
            <a:ext cx="2035175" cy="827088"/>
            <a:chOff x="2208" y="3841"/>
            <a:chExt cx="1282" cy="521"/>
          </a:xfrm>
        </p:grpSpPr>
        <p:sp>
          <p:nvSpPr>
            <p:cNvPr id="51218" name="Text Box 18"/>
            <p:cNvSpPr txBox="1">
              <a:spLocks noChangeArrowheads="1"/>
            </p:cNvSpPr>
            <p:nvPr/>
          </p:nvSpPr>
          <p:spPr bwMode="auto">
            <a:xfrm>
              <a:off x="2208" y="4032"/>
              <a:ext cx="128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1400" b="1">
                  <a:solidFill>
                    <a:srgbClr val="3399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Variaciones en el patrimonio neto</a:t>
              </a:r>
            </a:p>
          </p:txBody>
        </p:sp>
        <p:sp>
          <p:nvSpPr>
            <p:cNvPr id="51219" name="AutoShape 19"/>
            <p:cNvSpPr>
              <a:spLocks/>
            </p:cNvSpPr>
            <p:nvPr/>
          </p:nvSpPr>
          <p:spPr bwMode="auto">
            <a:xfrm rot="16200000">
              <a:off x="2736" y="3801"/>
              <a:ext cx="192" cy="271"/>
            </a:xfrm>
            <a:prstGeom prst="leftBrace">
              <a:avLst>
                <a:gd name="adj1" fmla="val 1375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s-PE"/>
            </a:p>
          </p:txBody>
        </p:sp>
      </p:grp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5551488" y="0"/>
            <a:ext cx="933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s-CL" sz="1400" b="1">
                <a:solidFill>
                  <a:srgbClr val="0099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 LUJOS</a:t>
            </a:r>
          </a:p>
        </p:txBody>
      </p:sp>
      <p:sp>
        <p:nvSpPr>
          <p:cNvPr id="51291" name="Text Box 91"/>
          <p:cNvSpPr txBox="1">
            <a:spLocks noChangeArrowheads="1"/>
          </p:cNvSpPr>
          <p:nvPr/>
        </p:nvSpPr>
        <p:spPr bwMode="auto">
          <a:xfrm>
            <a:off x="1828801" y="0"/>
            <a:ext cx="14716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s-CL" sz="1400" b="1">
                <a:solidFill>
                  <a:srgbClr val="0099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SALDOS</a:t>
            </a:r>
          </a:p>
        </p:txBody>
      </p:sp>
      <p:sp>
        <p:nvSpPr>
          <p:cNvPr id="51293" name="Text Box 93"/>
          <p:cNvSpPr txBox="1">
            <a:spLocks noChangeArrowheads="1"/>
          </p:cNvSpPr>
          <p:nvPr/>
        </p:nvSpPr>
        <p:spPr bwMode="auto">
          <a:xfrm>
            <a:off x="8839201" y="0"/>
            <a:ext cx="14716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s-CL" sz="1400" b="1">
                <a:solidFill>
                  <a:srgbClr val="0099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SALDOS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1676400" y="332510"/>
            <a:ext cx="8839200" cy="6356272"/>
            <a:chOff x="1676400" y="304800"/>
            <a:chExt cx="8839200" cy="6356272"/>
          </a:xfrm>
        </p:grpSpPr>
        <p:sp>
          <p:nvSpPr>
            <p:cNvPr id="51202" name="Text Box 2"/>
            <p:cNvSpPr txBox="1">
              <a:spLocks noChangeArrowheads="1"/>
            </p:cNvSpPr>
            <p:nvPr/>
          </p:nvSpPr>
          <p:spPr bwMode="auto">
            <a:xfrm>
              <a:off x="2133600" y="304800"/>
              <a:ext cx="79248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CL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1204" name="Group 4"/>
            <p:cNvGrpSpPr>
              <a:grpSpLocks/>
            </p:cNvGrpSpPr>
            <p:nvPr/>
          </p:nvGrpSpPr>
          <p:grpSpPr bwMode="auto">
            <a:xfrm>
              <a:off x="1752600" y="304800"/>
              <a:ext cx="1600200" cy="5638800"/>
              <a:chOff x="144" y="192"/>
              <a:chExt cx="1008" cy="3552"/>
            </a:xfrm>
          </p:grpSpPr>
          <p:sp>
            <p:nvSpPr>
              <p:cNvPr id="51205" name="Text Box 5" descr="Opening Balance Sheet"/>
              <p:cNvSpPr txBox="1">
                <a:spLocks noChangeArrowheads="1"/>
              </p:cNvSpPr>
              <p:nvPr/>
            </p:nvSpPr>
            <p:spPr bwMode="auto">
              <a:xfrm>
                <a:off x="144" y="192"/>
                <a:ext cx="1008" cy="3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ctr" eaLnBrk="0" hangingPunct="0"/>
                <a:r>
                  <a:rPr lang="es-CL" sz="1400" b="1" u="sng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BALANCE</a:t>
                </a:r>
              </a:p>
              <a:p>
                <a:pPr algn="ctr" eaLnBrk="0" hangingPunct="0"/>
                <a:r>
                  <a:rPr lang="es-CL" sz="1400" b="1" u="sng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 </a:t>
                </a:r>
              </a:p>
              <a:p>
                <a:pPr algn="ctr" eaLnBrk="0" hangingPunct="0"/>
                <a:r>
                  <a:rPr lang="es-CL" sz="1400" b="1" u="sng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APERTURA</a:t>
                </a:r>
              </a:p>
              <a:p>
                <a:pPr algn="ctr"/>
                <a:endParaRPr lang="es-CL" sz="1400" b="1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L" sz="1400" b="1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L" sz="1400" b="1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L" sz="1000" b="1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L" sz="140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s-CL" sz="1400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Patrimonio neto</a:t>
                </a:r>
              </a:p>
            </p:txBody>
          </p:sp>
          <p:grpSp>
            <p:nvGrpSpPr>
              <p:cNvPr id="51206" name="Group 6"/>
              <p:cNvGrpSpPr>
                <a:grpSpLocks/>
              </p:cNvGrpSpPr>
              <p:nvPr/>
            </p:nvGrpSpPr>
            <p:grpSpPr bwMode="auto">
              <a:xfrm>
                <a:off x="240" y="1680"/>
                <a:ext cx="780" cy="2016"/>
                <a:chOff x="192" y="1632"/>
                <a:chExt cx="780" cy="2112"/>
              </a:xfrm>
            </p:grpSpPr>
            <p:grpSp>
              <p:nvGrpSpPr>
                <p:cNvPr id="51207" name="Group 7"/>
                <p:cNvGrpSpPr>
                  <a:grpSpLocks/>
                </p:cNvGrpSpPr>
                <p:nvPr/>
              </p:nvGrpSpPr>
              <p:grpSpPr bwMode="auto">
                <a:xfrm>
                  <a:off x="192" y="1632"/>
                  <a:ext cx="780" cy="559"/>
                  <a:chOff x="471" y="912"/>
                  <a:chExt cx="873" cy="432"/>
                </a:xfrm>
              </p:grpSpPr>
              <p:sp>
                <p:nvSpPr>
                  <p:cNvPr id="5120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1" y="912"/>
                    <a:ext cx="873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s-CL" sz="14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Activos</a:t>
                    </a:r>
                  </a:p>
                  <a:p>
                    <a:pPr algn="ctr"/>
                    <a:r>
                      <a:rPr lang="es-CL" sz="14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no financieros</a:t>
                    </a:r>
                  </a:p>
                </p:txBody>
              </p:sp>
              <p:sp>
                <p:nvSpPr>
                  <p:cNvPr id="51209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912"/>
                    <a:ext cx="864" cy="43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</p:grpSp>
            <p:grpSp>
              <p:nvGrpSpPr>
                <p:cNvPr id="51210" name="Group 10"/>
                <p:cNvGrpSpPr>
                  <a:grpSpLocks/>
                </p:cNvGrpSpPr>
                <p:nvPr/>
              </p:nvGrpSpPr>
              <p:grpSpPr bwMode="auto">
                <a:xfrm>
                  <a:off x="192" y="2440"/>
                  <a:ext cx="772" cy="559"/>
                  <a:chOff x="480" y="1584"/>
                  <a:chExt cx="864" cy="432"/>
                </a:xfrm>
              </p:grpSpPr>
              <p:sp>
                <p:nvSpPr>
                  <p:cNvPr id="5121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584"/>
                    <a:ext cx="864" cy="43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  <p:sp>
                <p:nvSpPr>
                  <p:cNvPr id="51212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584"/>
                    <a:ext cx="864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algn="ctr"/>
                    <a:endParaRPr lang="es-CL" sz="10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/>
                    <a:r>
                      <a:rPr lang="es-CL" sz="15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Activos</a:t>
                    </a:r>
                  </a:p>
                  <a:p>
                    <a:pPr algn="ctr"/>
                    <a:r>
                      <a:rPr lang="es-CL" sz="15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financieros</a:t>
                    </a:r>
                  </a:p>
                </p:txBody>
              </p:sp>
            </p:grpSp>
            <p:grpSp>
              <p:nvGrpSpPr>
                <p:cNvPr id="51213" name="Group 13"/>
                <p:cNvGrpSpPr>
                  <a:grpSpLocks/>
                </p:cNvGrpSpPr>
                <p:nvPr/>
              </p:nvGrpSpPr>
              <p:grpSpPr bwMode="auto">
                <a:xfrm>
                  <a:off x="192" y="3185"/>
                  <a:ext cx="772" cy="559"/>
                  <a:chOff x="192" y="3185"/>
                  <a:chExt cx="772" cy="559"/>
                </a:xfrm>
              </p:grpSpPr>
              <p:sp>
                <p:nvSpPr>
                  <p:cNvPr id="51214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3185"/>
                    <a:ext cx="772" cy="559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  <p:sp>
                <p:nvSpPr>
                  <p:cNvPr id="51215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206" y="3224"/>
                    <a:ext cx="754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algn="ctr"/>
                    <a:endParaRPr lang="es-CL" sz="10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/>
                    <a:r>
                      <a:rPr lang="es-CL" sz="15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Pasivos</a:t>
                    </a:r>
                  </a:p>
                </p:txBody>
              </p:sp>
            </p:grpSp>
          </p:grpSp>
        </p:grpSp>
        <p:sp>
          <p:nvSpPr>
            <p:cNvPr id="51216" name="AutoShape 16"/>
            <p:cNvSpPr>
              <a:spLocks noChangeArrowheads="1"/>
            </p:cNvSpPr>
            <p:nvPr/>
          </p:nvSpPr>
          <p:spPr bwMode="auto">
            <a:xfrm>
              <a:off x="3352800" y="6216731"/>
              <a:ext cx="259766" cy="444341"/>
            </a:xfrm>
            <a:prstGeom prst="octagon">
              <a:avLst>
                <a:gd name="adj" fmla="val 2928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s-PE"/>
            </a:p>
          </p:txBody>
        </p:sp>
        <p:sp>
          <p:nvSpPr>
            <p:cNvPr id="51220" name="Line 20"/>
            <p:cNvSpPr>
              <a:spLocks noChangeShapeType="1"/>
            </p:cNvSpPr>
            <p:nvPr/>
          </p:nvSpPr>
          <p:spPr bwMode="auto">
            <a:xfrm>
              <a:off x="3429000" y="304800"/>
              <a:ext cx="5257800" cy="0"/>
            </a:xfrm>
            <a:prstGeom prst="line">
              <a:avLst/>
            </a:prstGeom>
            <a:noFill/>
            <a:ln w="15875">
              <a:solidFill>
                <a:srgbClr val="0099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s-PE"/>
            </a:p>
          </p:txBody>
        </p:sp>
        <p:sp>
          <p:nvSpPr>
            <p:cNvPr id="51222" name="Rectangle 22"/>
            <p:cNvSpPr>
              <a:spLocks noChangeArrowheads="1"/>
            </p:cNvSpPr>
            <p:nvPr/>
          </p:nvSpPr>
          <p:spPr bwMode="auto">
            <a:xfrm>
              <a:off x="1676400" y="2438400"/>
              <a:ext cx="8763000" cy="3614738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PE"/>
            </a:p>
          </p:txBody>
        </p:sp>
        <p:sp>
          <p:nvSpPr>
            <p:cNvPr id="51223" name="Line 23"/>
            <p:cNvSpPr>
              <a:spLocks noChangeShapeType="1"/>
            </p:cNvSpPr>
            <p:nvPr/>
          </p:nvSpPr>
          <p:spPr bwMode="auto">
            <a:xfrm>
              <a:off x="3352800" y="2438400"/>
              <a:ext cx="0" cy="35814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s-PE"/>
            </a:p>
          </p:txBody>
        </p:sp>
        <p:sp>
          <p:nvSpPr>
            <p:cNvPr id="51224" name="Line 24"/>
            <p:cNvSpPr>
              <a:spLocks noChangeShapeType="1"/>
            </p:cNvSpPr>
            <p:nvPr/>
          </p:nvSpPr>
          <p:spPr bwMode="auto">
            <a:xfrm>
              <a:off x="8763000" y="2438400"/>
              <a:ext cx="0" cy="35814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s-PE"/>
            </a:p>
          </p:txBody>
        </p:sp>
        <p:grpSp>
          <p:nvGrpSpPr>
            <p:cNvPr id="51225" name="Group 25"/>
            <p:cNvGrpSpPr>
              <a:grpSpLocks/>
            </p:cNvGrpSpPr>
            <p:nvPr/>
          </p:nvGrpSpPr>
          <p:grpSpPr bwMode="auto">
            <a:xfrm>
              <a:off x="8763000" y="304800"/>
              <a:ext cx="1752600" cy="5791200"/>
              <a:chOff x="4560" y="192"/>
              <a:chExt cx="1104" cy="3648"/>
            </a:xfrm>
          </p:grpSpPr>
          <p:sp>
            <p:nvSpPr>
              <p:cNvPr id="51226" name="Text Box 26" descr="Opening Balance Sheet"/>
              <p:cNvSpPr txBox="1">
                <a:spLocks noChangeArrowheads="1"/>
              </p:cNvSpPr>
              <p:nvPr/>
            </p:nvSpPr>
            <p:spPr bwMode="auto">
              <a:xfrm>
                <a:off x="4560" y="192"/>
                <a:ext cx="1104" cy="36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ctr"/>
                <a:r>
                  <a:rPr lang="es-CL" sz="1400" b="1" u="sng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BALANCE</a:t>
                </a:r>
              </a:p>
              <a:p>
                <a:pPr algn="ctr"/>
                <a:r>
                  <a:rPr lang="es-CL" sz="1400" b="1" u="sng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 </a:t>
                </a:r>
              </a:p>
              <a:p>
                <a:pPr algn="ctr"/>
                <a:r>
                  <a:rPr lang="es-CL" sz="1400" b="1" u="sng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CIERRE</a:t>
                </a:r>
              </a:p>
              <a:p>
                <a:pPr algn="ctr"/>
                <a:endParaRPr lang="es-CL" sz="1400" b="1" u="sng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L" sz="1400" b="1" u="sng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L" sz="1400" b="1" u="sng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L" sz="1000" b="1" u="sng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s-CL" sz="1400" b="1" u="sng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s-CL" sz="1400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Patrimonio neto</a:t>
                </a:r>
              </a:p>
            </p:txBody>
          </p:sp>
          <p:grpSp>
            <p:nvGrpSpPr>
              <p:cNvPr id="51227" name="Group 27"/>
              <p:cNvGrpSpPr>
                <a:grpSpLocks/>
              </p:cNvGrpSpPr>
              <p:nvPr/>
            </p:nvGrpSpPr>
            <p:grpSpPr bwMode="auto">
              <a:xfrm>
                <a:off x="4704" y="1680"/>
                <a:ext cx="780" cy="2016"/>
                <a:chOff x="192" y="1632"/>
                <a:chExt cx="780" cy="2112"/>
              </a:xfrm>
            </p:grpSpPr>
            <p:grpSp>
              <p:nvGrpSpPr>
                <p:cNvPr id="51228" name="Group 28"/>
                <p:cNvGrpSpPr>
                  <a:grpSpLocks/>
                </p:cNvGrpSpPr>
                <p:nvPr/>
              </p:nvGrpSpPr>
              <p:grpSpPr bwMode="auto">
                <a:xfrm>
                  <a:off x="192" y="1632"/>
                  <a:ext cx="780" cy="559"/>
                  <a:chOff x="471" y="912"/>
                  <a:chExt cx="873" cy="432"/>
                </a:xfrm>
              </p:grpSpPr>
              <p:sp>
                <p:nvSpPr>
                  <p:cNvPr id="51229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1" y="912"/>
                    <a:ext cx="873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s-CL" sz="14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Activos</a:t>
                    </a:r>
                  </a:p>
                  <a:p>
                    <a:pPr algn="ctr"/>
                    <a:r>
                      <a:rPr lang="es-CL" sz="14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no financieros</a:t>
                    </a:r>
                  </a:p>
                </p:txBody>
              </p:sp>
              <p:sp>
                <p:nvSpPr>
                  <p:cNvPr id="5123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912"/>
                    <a:ext cx="864" cy="43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</p:grpSp>
            <p:grpSp>
              <p:nvGrpSpPr>
                <p:cNvPr id="51231" name="Group 31"/>
                <p:cNvGrpSpPr>
                  <a:grpSpLocks/>
                </p:cNvGrpSpPr>
                <p:nvPr/>
              </p:nvGrpSpPr>
              <p:grpSpPr bwMode="auto">
                <a:xfrm>
                  <a:off x="192" y="2440"/>
                  <a:ext cx="772" cy="559"/>
                  <a:chOff x="480" y="1584"/>
                  <a:chExt cx="864" cy="432"/>
                </a:xfrm>
              </p:grpSpPr>
              <p:sp>
                <p:nvSpPr>
                  <p:cNvPr id="5123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584"/>
                    <a:ext cx="864" cy="43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  <p:sp>
                <p:nvSpPr>
                  <p:cNvPr id="5123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584"/>
                    <a:ext cx="864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algn="ctr"/>
                    <a:endParaRPr lang="es-CL" sz="10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/>
                    <a:r>
                      <a:rPr lang="es-CL" sz="15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Activos</a:t>
                    </a:r>
                  </a:p>
                  <a:p>
                    <a:pPr algn="ctr"/>
                    <a:r>
                      <a:rPr lang="es-CL" sz="15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financieros</a:t>
                    </a:r>
                  </a:p>
                  <a:p>
                    <a:pPr algn="ctr"/>
                    <a:endParaRPr lang="es-CL" sz="1500" b="1">
                      <a:solidFill>
                        <a:srgbClr val="0033CC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51234" name="Group 34"/>
                <p:cNvGrpSpPr>
                  <a:grpSpLocks/>
                </p:cNvGrpSpPr>
                <p:nvPr/>
              </p:nvGrpSpPr>
              <p:grpSpPr bwMode="auto">
                <a:xfrm>
                  <a:off x="192" y="3185"/>
                  <a:ext cx="772" cy="559"/>
                  <a:chOff x="192" y="3185"/>
                  <a:chExt cx="772" cy="559"/>
                </a:xfrm>
              </p:grpSpPr>
              <p:sp>
                <p:nvSpPr>
                  <p:cNvPr id="51235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3185"/>
                    <a:ext cx="772" cy="559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  <p:sp>
                <p:nvSpPr>
                  <p:cNvPr id="51236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06" y="3224"/>
                    <a:ext cx="754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algn="ctr"/>
                    <a:endParaRPr lang="es-CL" sz="10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/>
                    <a:r>
                      <a:rPr lang="es-CL" sz="1500" b="1">
                        <a:solidFill>
                          <a:srgbClr val="0033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Pasivos</a:t>
                    </a:r>
                  </a:p>
                  <a:p>
                    <a:pPr algn="ctr"/>
                    <a:endParaRPr lang="es-CL" sz="1500" b="1">
                      <a:solidFill>
                        <a:srgbClr val="0033CC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grpSp>
          <p:nvGrpSpPr>
            <p:cNvPr id="51237" name="Group 37"/>
            <p:cNvGrpSpPr>
              <a:grpSpLocks/>
            </p:cNvGrpSpPr>
            <p:nvPr/>
          </p:nvGrpSpPr>
          <p:grpSpPr bwMode="auto">
            <a:xfrm>
              <a:off x="3575050" y="333375"/>
              <a:ext cx="1676400" cy="1970088"/>
              <a:chOff x="1296" y="192"/>
              <a:chExt cx="1056" cy="1241"/>
            </a:xfrm>
          </p:grpSpPr>
          <p:sp>
            <p:nvSpPr>
              <p:cNvPr id="51238" name="Text Box 38"/>
              <p:cNvSpPr txBox="1">
                <a:spLocks noChangeArrowheads="1"/>
              </p:cNvSpPr>
              <p:nvPr/>
            </p:nvSpPr>
            <p:spPr bwMode="auto">
              <a:xfrm>
                <a:off x="1296" y="192"/>
                <a:ext cx="1056" cy="1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800" b="1" u="sng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TRANSACCIONES</a:t>
                </a:r>
              </a:p>
            </p:txBody>
          </p:sp>
          <p:grpSp>
            <p:nvGrpSpPr>
              <p:cNvPr id="51239" name="Group 39"/>
              <p:cNvGrpSpPr>
                <a:grpSpLocks/>
              </p:cNvGrpSpPr>
              <p:nvPr/>
            </p:nvGrpSpPr>
            <p:grpSpPr bwMode="auto">
              <a:xfrm>
                <a:off x="1296" y="384"/>
                <a:ext cx="1008" cy="362"/>
                <a:chOff x="1584" y="480"/>
                <a:chExt cx="1008" cy="336"/>
              </a:xfrm>
            </p:grpSpPr>
            <p:sp>
              <p:nvSpPr>
                <p:cNvPr id="51240" name="Rectangle 40"/>
                <p:cNvSpPr>
                  <a:spLocks noChangeArrowheads="1"/>
                </p:cNvSpPr>
                <p:nvPr/>
              </p:nvSpPr>
              <p:spPr bwMode="auto">
                <a:xfrm>
                  <a:off x="1584" y="480"/>
                  <a:ext cx="1008" cy="336"/>
                </a:xfrm>
                <a:prstGeom prst="rect">
                  <a:avLst/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PE"/>
                </a:p>
              </p:txBody>
            </p:sp>
            <p:sp>
              <p:nvSpPr>
                <p:cNvPr id="51241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1812" y="554"/>
                  <a:ext cx="549" cy="1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s-CL" sz="15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Ingreso</a:t>
                  </a:r>
                </a:p>
              </p:txBody>
            </p:sp>
          </p:grpSp>
          <p:grpSp>
            <p:nvGrpSpPr>
              <p:cNvPr id="51242" name="Group 42"/>
              <p:cNvGrpSpPr>
                <a:grpSpLocks/>
              </p:cNvGrpSpPr>
              <p:nvPr/>
            </p:nvGrpSpPr>
            <p:grpSpPr bwMode="auto">
              <a:xfrm>
                <a:off x="1296" y="864"/>
                <a:ext cx="1008" cy="362"/>
                <a:chOff x="1296" y="886"/>
                <a:chExt cx="1008" cy="362"/>
              </a:xfrm>
            </p:grpSpPr>
            <p:sp>
              <p:nvSpPr>
                <p:cNvPr id="51243" name="Rectangle 43"/>
                <p:cNvSpPr>
                  <a:spLocks noChangeArrowheads="1"/>
                </p:cNvSpPr>
                <p:nvPr/>
              </p:nvSpPr>
              <p:spPr bwMode="auto">
                <a:xfrm>
                  <a:off x="1296" y="886"/>
                  <a:ext cx="1008" cy="362"/>
                </a:xfrm>
                <a:prstGeom prst="rect">
                  <a:avLst/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PE"/>
                </a:p>
              </p:txBody>
            </p:sp>
            <p:sp>
              <p:nvSpPr>
                <p:cNvPr id="5124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488" y="960"/>
                  <a:ext cx="613" cy="2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s-CL" sz="15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Gasto</a:t>
                  </a:r>
                </a:p>
              </p:txBody>
            </p:sp>
          </p:grpSp>
          <p:sp>
            <p:nvSpPr>
              <p:cNvPr id="51245" name="Text Box 45"/>
              <p:cNvSpPr txBox="1">
                <a:spLocks noChangeArrowheads="1"/>
              </p:cNvSpPr>
              <p:nvPr/>
            </p:nvSpPr>
            <p:spPr bwMode="auto">
              <a:xfrm>
                <a:off x="1344" y="1200"/>
                <a:ext cx="92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900" i="1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 </a:t>
                </a:r>
                <a:r>
                  <a:rPr lang="es-CL" sz="900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RESULTADO OPERATIVO NETO</a:t>
                </a:r>
              </a:p>
            </p:txBody>
          </p:sp>
          <p:sp>
            <p:nvSpPr>
              <p:cNvPr id="51246" name="Text Box 46"/>
              <p:cNvSpPr txBox="1">
                <a:spLocks noChangeArrowheads="1"/>
              </p:cNvSpPr>
              <p:nvPr/>
            </p:nvSpPr>
            <p:spPr bwMode="auto">
              <a:xfrm>
                <a:off x="1632" y="720"/>
                <a:ext cx="371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900" b="1" i="1">
                    <a:latin typeface="Arial" panose="020B0604020202020204" pitchFamily="34" charset="0"/>
                    <a:cs typeface="Arial" panose="020B0604020202020204" pitchFamily="34" charset="0"/>
                  </a:rPr>
                  <a:t>menos</a:t>
                </a:r>
              </a:p>
            </p:txBody>
          </p:sp>
        </p:grpSp>
        <p:grpSp>
          <p:nvGrpSpPr>
            <p:cNvPr id="51247" name="Group 47"/>
            <p:cNvGrpSpPr>
              <a:grpSpLocks/>
            </p:cNvGrpSpPr>
            <p:nvPr/>
          </p:nvGrpSpPr>
          <p:grpSpPr bwMode="auto">
            <a:xfrm>
              <a:off x="3657600" y="2209801"/>
              <a:ext cx="1371600" cy="1768475"/>
              <a:chOff x="1344" y="1392"/>
              <a:chExt cx="864" cy="1114"/>
            </a:xfrm>
          </p:grpSpPr>
          <p:grpSp>
            <p:nvGrpSpPr>
              <p:cNvPr id="51248" name="Group 48"/>
              <p:cNvGrpSpPr>
                <a:grpSpLocks/>
              </p:cNvGrpSpPr>
              <p:nvPr/>
            </p:nvGrpSpPr>
            <p:grpSpPr bwMode="auto">
              <a:xfrm>
                <a:off x="1344" y="1680"/>
                <a:ext cx="864" cy="507"/>
                <a:chOff x="471" y="912"/>
                <a:chExt cx="873" cy="432"/>
              </a:xfrm>
            </p:grpSpPr>
            <p:sp>
              <p:nvSpPr>
                <p:cNvPr id="5124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471" y="912"/>
                  <a:ext cx="873" cy="4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algn="ctr"/>
                  <a:r>
                    <a:rPr lang="es-CL" sz="14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Activos</a:t>
                  </a:r>
                </a:p>
                <a:p>
                  <a:pPr algn="ctr"/>
                  <a:r>
                    <a:rPr lang="es-CL" sz="14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no financieros</a:t>
                  </a:r>
                </a:p>
              </p:txBody>
            </p:sp>
            <p:sp>
              <p:nvSpPr>
                <p:cNvPr id="51250" name="Rectangle 50"/>
                <p:cNvSpPr>
                  <a:spLocks noChangeArrowheads="1"/>
                </p:cNvSpPr>
                <p:nvPr/>
              </p:nvSpPr>
              <p:spPr bwMode="auto">
                <a:xfrm>
                  <a:off x="480" y="912"/>
                  <a:ext cx="864" cy="43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PE"/>
                </a:p>
              </p:txBody>
            </p:sp>
          </p:grpSp>
          <p:sp>
            <p:nvSpPr>
              <p:cNvPr id="51251" name="Text Box 51"/>
              <p:cNvSpPr txBox="1">
                <a:spLocks noChangeArrowheads="1"/>
              </p:cNvSpPr>
              <p:nvPr/>
            </p:nvSpPr>
            <p:spPr bwMode="auto">
              <a:xfrm>
                <a:off x="1392" y="2208"/>
                <a:ext cx="816" cy="2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900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 </a:t>
                </a:r>
                <a:r>
                  <a:rPr lang="es-CL" sz="800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PRÉSTAMO  NETO/</a:t>
                </a:r>
              </a:p>
              <a:p>
                <a:pPr algn="ctr"/>
                <a:r>
                  <a:rPr lang="es-CL" sz="800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ENDEUDAMIENTO NETO</a:t>
                </a:r>
              </a:p>
            </p:txBody>
          </p:sp>
          <p:sp>
            <p:nvSpPr>
              <p:cNvPr id="51252" name="Text Box 52"/>
              <p:cNvSpPr txBox="1">
                <a:spLocks noChangeArrowheads="1"/>
              </p:cNvSpPr>
              <p:nvPr/>
            </p:nvSpPr>
            <p:spPr bwMode="auto">
              <a:xfrm>
                <a:off x="1632" y="1392"/>
                <a:ext cx="371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900" b="1" i="1">
                    <a:latin typeface="Arial" panose="020B0604020202020204" pitchFamily="34" charset="0"/>
                    <a:cs typeface="Arial" panose="020B0604020202020204" pitchFamily="34" charset="0"/>
                  </a:rPr>
                  <a:t>menos</a:t>
                </a:r>
              </a:p>
            </p:txBody>
          </p:sp>
        </p:grpSp>
        <p:grpSp>
          <p:nvGrpSpPr>
            <p:cNvPr id="51253" name="Group 53"/>
            <p:cNvGrpSpPr>
              <a:grpSpLocks/>
            </p:cNvGrpSpPr>
            <p:nvPr/>
          </p:nvGrpSpPr>
          <p:grpSpPr bwMode="auto">
            <a:xfrm>
              <a:off x="3657600" y="3935414"/>
              <a:ext cx="1371600" cy="1855787"/>
              <a:chOff x="1344" y="2479"/>
              <a:chExt cx="864" cy="1169"/>
            </a:xfrm>
          </p:grpSpPr>
          <p:grpSp>
            <p:nvGrpSpPr>
              <p:cNvPr id="51254" name="Group 54"/>
              <p:cNvGrpSpPr>
                <a:grpSpLocks/>
              </p:cNvGrpSpPr>
              <p:nvPr/>
            </p:nvGrpSpPr>
            <p:grpSpPr bwMode="auto">
              <a:xfrm>
                <a:off x="1344" y="3168"/>
                <a:ext cx="864" cy="480"/>
                <a:chOff x="1344" y="3161"/>
                <a:chExt cx="864" cy="535"/>
              </a:xfrm>
            </p:grpSpPr>
            <p:sp>
              <p:nvSpPr>
                <p:cNvPr id="51255" name="Rectangle 55"/>
                <p:cNvSpPr>
                  <a:spLocks noChangeArrowheads="1"/>
                </p:cNvSpPr>
                <p:nvPr/>
              </p:nvSpPr>
              <p:spPr bwMode="auto">
                <a:xfrm>
                  <a:off x="1344" y="3216"/>
                  <a:ext cx="864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algn="ctr"/>
                  <a:endParaRPr lang="es-CL" sz="10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s-CL" sz="15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Pasivos</a:t>
                  </a:r>
                </a:p>
                <a:p>
                  <a:pPr algn="ctr"/>
                  <a:endParaRPr lang="es-CL" sz="15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256" name="Rectangle 56"/>
                <p:cNvSpPr>
                  <a:spLocks noChangeArrowheads="1"/>
                </p:cNvSpPr>
                <p:nvPr/>
              </p:nvSpPr>
              <p:spPr bwMode="auto">
                <a:xfrm>
                  <a:off x="1344" y="3161"/>
                  <a:ext cx="864" cy="53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PE"/>
                </a:p>
              </p:txBody>
            </p:sp>
          </p:grpSp>
          <p:grpSp>
            <p:nvGrpSpPr>
              <p:cNvPr id="51257" name="Group 57"/>
              <p:cNvGrpSpPr>
                <a:grpSpLocks/>
              </p:cNvGrpSpPr>
              <p:nvPr/>
            </p:nvGrpSpPr>
            <p:grpSpPr bwMode="auto">
              <a:xfrm>
                <a:off x="1344" y="2479"/>
                <a:ext cx="864" cy="497"/>
                <a:chOff x="480" y="1584"/>
                <a:chExt cx="864" cy="432"/>
              </a:xfrm>
            </p:grpSpPr>
            <p:sp>
              <p:nvSpPr>
                <p:cNvPr id="51258" name="Rectangle 58"/>
                <p:cNvSpPr>
                  <a:spLocks noChangeArrowheads="1"/>
                </p:cNvSpPr>
                <p:nvPr/>
              </p:nvSpPr>
              <p:spPr bwMode="auto">
                <a:xfrm>
                  <a:off x="480" y="1584"/>
                  <a:ext cx="864" cy="43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PE"/>
                </a:p>
              </p:txBody>
            </p:sp>
            <p:sp>
              <p:nvSpPr>
                <p:cNvPr id="51259" name="Rectangle 59"/>
                <p:cNvSpPr>
                  <a:spLocks noChangeArrowheads="1"/>
                </p:cNvSpPr>
                <p:nvPr/>
              </p:nvSpPr>
              <p:spPr bwMode="auto">
                <a:xfrm>
                  <a:off x="480" y="1584"/>
                  <a:ext cx="864" cy="4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algn="ctr"/>
                  <a:r>
                    <a:rPr lang="es-CL" sz="15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Activos</a:t>
                  </a:r>
                </a:p>
                <a:p>
                  <a:pPr algn="ctr"/>
                  <a:r>
                    <a:rPr lang="es-CL" sz="15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financieros</a:t>
                  </a:r>
                </a:p>
                <a:p>
                  <a:pPr algn="ctr">
                    <a:buFontTx/>
                    <a:buChar char="•"/>
                  </a:pPr>
                  <a:r>
                    <a:rPr lang="es-CL" sz="9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efectivo</a:t>
                  </a:r>
                </a:p>
                <a:p>
                  <a:pPr algn="ctr">
                    <a:buFontTx/>
                    <a:buChar char="•"/>
                  </a:pPr>
                  <a:r>
                    <a:rPr lang="es-CL" sz="900" b="1">
                      <a:solidFill>
                        <a:srgbClr val="33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otros activos fin.</a:t>
                  </a:r>
                </a:p>
                <a:p>
                  <a:pPr algn="ctr"/>
                  <a:endParaRPr lang="es-CL" sz="9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51260" name="Text Box 60"/>
              <p:cNvSpPr txBox="1">
                <a:spLocks noChangeArrowheads="1"/>
              </p:cNvSpPr>
              <p:nvPr/>
            </p:nvSpPr>
            <p:spPr bwMode="auto">
              <a:xfrm>
                <a:off x="1583" y="2992"/>
                <a:ext cx="37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CL" sz="1000" b="1" i="1">
                    <a:latin typeface="Arial" panose="020B0604020202020204" pitchFamily="34" charset="0"/>
                    <a:cs typeface="Arial" panose="020B0604020202020204" pitchFamily="34" charset="0"/>
                  </a:rPr>
                  <a:t>menos</a:t>
                </a:r>
              </a:p>
            </p:txBody>
          </p:sp>
        </p:grpSp>
        <p:sp>
          <p:nvSpPr>
            <p:cNvPr id="51261" name="Line 61"/>
            <p:cNvSpPr>
              <a:spLocks noChangeShapeType="1"/>
            </p:cNvSpPr>
            <p:nvPr/>
          </p:nvSpPr>
          <p:spPr bwMode="auto">
            <a:xfrm>
              <a:off x="5334000" y="2438400"/>
              <a:ext cx="0" cy="35814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s-PE"/>
            </a:p>
          </p:txBody>
        </p:sp>
        <p:sp>
          <p:nvSpPr>
            <p:cNvPr id="51262" name="Line 62"/>
            <p:cNvSpPr>
              <a:spLocks noChangeShapeType="1"/>
            </p:cNvSpPr>
            <p:nvPr/>
          </p:nvSpPr>
          <p:spPr bwMode="auto">
            <a:xfrm>
              <a:off x="7010400" y="2438400"/>
              <a:ext cx="0" cy="35814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s-PE"/>
            </a:p>
          </p:txBody>
        </p:sp>
        <p:grpSp>
          <p:nvGrpSpPr>
            <p:cNvPr id="51263" name="Group 63"/>
            <p:cNvGrpSpPr>
              <a:grpSpLocks/>
            </p:cNvGrpSpPr>
            <p:nvPr/>
          </p:nvGrpSpPr>
          <p:grpSpPr bwMode="auto">
            <a:xfrm>
              <a:off x="5486400" y="304800"/>
              <a:ext cx="3475038" cy="5562600"/>
              <a:chOff x="2496" y="192"/>
              <a:chExt cx="2189" cy="3504"/>
            </a:xfrm>
          </p:grpSpPr>
          <p:sp>
            <p:nvSpPr>
              <p:cNvPr id="51264" name="Text Box 64"/>
              <p:cNvSpPr txBox="1">
                <a:spLocks noChangeArrowheads="1"/>
              </p:cNvSpPr>
              <p:nvPr/>
            </p:nvSpPr>
            <p:spPr bwMode="auto">
              <a:xfrm>
                <a:off x="2736" y="192"/>
                <a:ext cx="159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1200" b="1">
                    <a:solidFill>
                      <a:srgbClr val="FF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OTROS FLUJOS ECONÓMICOS</a:t>
                </a:r>
              </a:p>
            </p:txBody>
          </p:sp>
          <p:sp>
            <p:nvSpPr>
              <p:cNvPr id="51265" name="Text Box 65"/>
              <p:cNvSpPr txBox="1">
                <a:spLocks noChangeArrowheads="1"/>
              </p:cNvSpPr>
              <p:nvPr/>
            </p:nvSpPr>
            <p:spPr bwMode="auto">
              <a:xfrm>
                <a:off x="2606" y="398"/>
                <a:ext cx="7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CL" sz="1200" b="1">
                    <a:solidFill>
                      <a:srgbClr val="FF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Ganan. y pérd.</a:t>
                </a:r>
              </a:p>
              <a:p>
                <a:pPr algn="ctr"/>
                <a:r>
                  <a:rPr lang="es-CL" sz="1200" b="1">
                    <a:solidFill>
                      <a:srgbClr val="FF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por tenen.</a:t>
                </a:r>
              </a:p>
            </p:txBody>
          </p:sp>
          <p:sp>
            <p:nvSpPr>
              <p:cNvPr id="51266" name="Text Box 66"/>
              <p:cNvSpPr txBox="1">
                <a:spLocks noChangeArrowheads="1"/>
              </p:cNvSpPr>
              <p:nvPr/>
            </p:nvSpPr>
            <p:spPr bwMode="auto">
              <a:xfrm>
                <a:off x="3405" y="398"/>
                <a:ext cx="128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CL" sz="1200" b="1">
                    <a:solidFill>
                      <a:srgbClr val="FF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Otras variaciones</a:t>
                </a:r>
              </a:p>
              <a:p>
                <a:pPr algn="ctr"/>
                <a:r>
                  <a:rPr lang="es-CL" sz="1200" b="1">
                    <a:solidFill>
                      <a:srgbClr val="FF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en el volumen de activos</a:t>
                </a:r>
              </a:p>
            </p:txBody>
          </p:sp>
          <p:grpSp>
            <p:nvGrpSpPr>
              <p:cNvPr id="51267" name="Group 67"/>
              <p:cNvGrpSpPr>
                <a:grpSpLocks/>
              </p:cNvGrpSpPr>
              <p:nvPr/>
            </p:nvGrpSpPr>
            <p:grpSpPr bwMode="auto">
              <a:xfrm>
                <a:off x="2544" y="1680"/>
                <a:ext cx="780" cy="2016"/>
                <a:chOff x="192" y="1632"/>
                <a:chExt cx="780" cy="2112"/>
              </a:xfrm>
            </p:grpSpPr>
            <p:grpSp>
              <p:nvGrpSpPr>
                <p:cNvPr id="51268" name="Group 68"/>
                <p:cNvGrpSpPr>
                  <a:grpSpLocks/>
                </p:cNvGrpSpPr>
                <p:nvPr/>
              </p:nvGrpSpPr>
              <p:grpSpPr bwMode="auto">
                <a:xfrm>
                  <a:off x="192" y="1632"/>
                  <a:ext cx="780" cy="559"/>
                  <a:chOff x="471" y="912"/>
                  <a:chExt cx="873" cy="432"/>
                </a:xfrm>
              </p:grpSpPr>
              <p:sp>
                <p:nvSpPr>
                  <p:cNvPr id="51269" name="Text 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1" y="912"/>
                    <a:ext cx="873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s-CL" sz="14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Activos</a:t>
                    </a:r>
                  </a:p>
                  <a:p>
                    <a:pPr algn="ctr"/>
                    <a:r>
                      <a:rPr lang="es-CL" sz="14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no financieros</a:t>
                    </a:r>
                  </a:p>
                </p:txBody>
              </p:sp>
              <p:sp>
                <p:nvSpPr>
                  <p:cNvPr id="51270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912"/>
                    <a:ext cx="864" cy="43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</p:grpSp>
            <p:grpSp>
              <p:nvGrpSpPr>
                <p:cNvPr id="51271" name="Group 71"/>
                <p:cNvGrpSpPr>
                  <a:grpSpLocks/>
                </p:cNvGrpSpPr>
                <p:nvPr/>
              </p:nvGrpSpPr>
              <p:grpSpPr bwMode="auto">
                <a:xfrm>
                  <a:off x="192" y="2440"/>
                  <a:ext cx="772" cy="559"/>
                  <a:chOff x="480" y="1584"/>
                  <a:chExt cx="864" cy="432"/>
                </a:xfrm>
              </p:grpSpPr>
              <p:sp>
                <p:nvSpPr>
                  <p:cNvPr id="51272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584"/>
                    <a:ext cx="864" cy="43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  <p:sp>
                <p:nvSpPr>
                  <p:cNvPr id="51273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584"/>
                    <a:ext cx="864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algn="ctr"/>
                    <a:endParaRPr lang="es-CL" sz="1500">
                      <a:solidFill>
                        <a:srgbClr val="FF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/>
                    <a:r>
                      <a:rPr lang="es-CL" sz="15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Activos</a:t>
                    </a:r>
                  </a:p>
                  <a:p>
                    <a:pPr algn="ctr"/>
                    <a:r>
                      <a:rPr lang="es-CL" sz="15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financieros</a:t>
                    </a:r>
                  </a:p>
                </p:txBody>
              </p:sp>
            </p:grpSp>
            <p:grpSp>
              <p:nvGrpSpPr>
                <p:cNvPr id="51274" name="Group 74"/>
                <p:cNvGrpSpPr>
                  <a:grpSpLocks/>
                </p:cNvGrpSpPr>
                <p:nvPr/>
              </p:nvGrpSpPr>
              <p:grpSpPr bwMode="auto">
                <a:xfrm>
                  <a:off x="192" y="3185"/>
                  <a:ext cx="772" cy="559"/>
                  <a:chOff x="192" y="3185"/>
                  <a:chExt cx="772" cy="559"/>
                </a:xfrm>
              </p:grpSpPr>
              <p:sp>
                <p:nvSpPr>
                  <p:cNvPr id="51275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3185"/>
                    <a:ext cx="772" cy="559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  <p:sp>
                <p:nvSpPr>
                  <p:cNvPr id="51276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06" y="3224"/>
                    <a:ext cx="754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algn="ctr"/>
                    <a:endParaRPr lang="es-CL" sz="1500">
                      <a:solidFill>
                        <a:srgbClr val="FF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/>
                    <a:r>
                      <a:rPr lang="es-CL" sz="15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Pasivos</a:t>
                    </a:r>
                  </a:p>
                  <a:p>
                    <a:pPr algn="ctr"/>
                    <a:endParaRPr lang="es-CL" sz="1500" b="1">
                      <a:solidFill>
                        <a:srgbClr val="FF66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51277" name="Group 77"/>
              <p:cNvGrpSpPr>
                <a:grpSpLocks/>
              </p:cNvGrpSpPr>
              <p:nvPr/>
            </p:nvGrpSpPr>
            <p:grpSpPr bwMode="auto">
              <a:xfrm>
                <a:off x="3600" y="1680"/>
                <a:ext cx="780" cy="2016"/>
                <a:chOff x="192" y="1632"/>
                <a:chExt cx="780" cy="2112"/>
              </a:xfrm>
            </p:grpSpPr>
            <p:grpSp>
              <p:nvGrpSpPr>
                <p:cNvPr id="51278" name="Group 78"/>
                <p:cNvGrpSpPr>
                  <a:grpSpLocks/>
                </p:cNvGrpSpPr>
                <p:nvPr/>
              </p:nvGrpSpPr>
              <p:grpSpPr bwMode="auto">
                <a:xfrm>
                  <a:off x="192" y="1632"/>
                  <a:ext cx="780" cy="559"/>
                  <a:chOff x="471" y="912"/>
                  <a:chExt cx="873" cy="432"/>
                </a:xfrm>
              </p:grpSpPr>
              <p:sp>
                <p:nvSpPr>
                  <p:cNvPr id="51279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1" y="912"/>
                    <a:ext cx="873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 anchorCtr="1"/>
                  <a:lstStyle/>
                  <a:p>
                    <a:pPr algn="ctr"/>
                    <a:r>
                      <a:rPr lang="es-CL" sz="14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Activos</a:t>
                    </a:r>
                  </a:p>
                  <a:p>
                    <a:pPr algn="ctr"/>
                    <a:r>
                      <a:rPr lang="es-CL" sz="14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no financieros</a:t>
                    </a:r>
                  </a:p>
                </p:txBody>
              </p:sp>
              <p:sp>
                <p:nvSpPr>
                  <p:cNvPr id="51280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912"/>
                    <a:ext cx="864" cy="43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</p:grpSp>
            <p:grpSp>
              <p:nvGrpSpPr>
                <p:cNvPr id="51281" name="Group 81"/>
                <p:cNvGrpSpPr>
                  <a:grpSpLocks/>
                </p:cNvGrpSpPr>
                <p:nvPr/>
              </p:nvGrpSpPr>
              <p:grpSpPr bwMode="auto">
                <a:xfrm>
                  <a:off x="192" y="2440"/>
                  <a:ext cx="772" cy="559"/>
                  <a:chOff x="480" y="1584"/>
                  <a:chExt cx="864" cy="432"/>
                </a:xfrm>
              </p:grpSpPr>
              <p:sp>
                <p:nvSpPr>
                  <p:cNvPr id="51282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584"/>
                    <a:ext cx="864" cy="43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  <p:sp>
                <p:nvSpPr>
                  <p:cNvPr id="51283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584"/>
                    <a:ext cx="864" cy="4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algn="ctr"/>
                    <a:endParaRPr lang="es-CL" sz="1500">
                      <a:solidFill>
                        <a:srgbClr val="FF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/>
                    <a:r>
                      <a:rPr lang="es-CL" sz="15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Activos</a:t>
                    </a:r>
                  </a:p>
                  <a:p>
                    <a:pPr algn="ctr"/>
                    <a:r>
                      <a:rPr lang="es-CL" sz="15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financieros</a:t>
                    </a:r>
                  </a:p>
                </p:txBody>
              </p:sp>
            </p:grpSp>
            <p:grpSp>
              <p:nvGrpSpPr>
                <p:cNvPr id="51284" name="Group 84"/>
                <p:cNvGrpSpPr>
                  <a:grpSpLocks/>
                </p:cNvGrpSpPr>
                <p:nvPr/>
              </p:nvGrpSpPr>
              <p:grpSpPr bwMode="auto">
                <a:xfrm>
                  <a:off x="192" y="3185"/>
                  <a:ext cx="772" cy="559"/>
                  <a:chOff x="192" y="3185"/>
                  <a:chExt cx="772" cy="559"/>
                </a:xfrm>
              </p:grpSpPr>
              <p:sp>
                <p:nvSpPr>
                  <p:cNvPr id="51285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3185"/>
                    <a:ext cx="772" cy="559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s-PE"/>
                  </a:p>
                </p:txBody>
              </p:sp>
              <p:sp>
                <p:nvSpPr>
                  <p:cNvPr id="51286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06" y="3224"/>
                    <a:ext cx="754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algn="ctr"/>
                    <a:endParaRPr lang="es-CL" sz="1500">
                      <a:solidFill>
                        <a:srgbClr val="FF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/>
                    <a:r>
                      <a:rPr lang="es-CL" sz="1500" b="1">
                        <a:solidFill>
                          <a:srgbClr val="FF66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Pasivos</a:t>
                    </a:r>
                  </a:p>
                </p:txBody>
              </p:sp>
            </p:grpSp>
          </p:grpSp>
          <p:sp>
            <p:nvSpPr>
              <p:cNvPr id="51287" name="Line 87"/>
              <p:cNvSpPr>
                <a:spLocks noChangeShapeType="1"/>
              </p:cNvSpPr>
              <p:nvPr/>
            </p:nvSpPr>
            <p:spPr bwMode="auto">
              <a:xfrm>
                <a:off x="2496" y="336"/>
                <a:ext cx="2016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s-PE"/>
              </a:p>
            </p:txBody>
          </p:sp>
          <p:sp>
            <p:nvSpPr>
              <p:cNvPr id="51288" name="Line 88"/>
              <p:cNvSpPr>
                <a:spLocks noChangeShapeType="1"/>
              </p:cNvSpPr>
              <p:nvPr/>
            </p:nvSpPr>
            <p:spPr bwMode="auto">
              <a:xfrm>
                <a:off x="2496" y="720"/>
                <a:ext cx="2016" cy="0"/>
              </a:xfrm>
              <a:prstGeom prst="line">
                <a:avLst/>
              </a:prstGeom>
              <a:noFill/>
              <a:ln w="127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s-PE"/>
              </a:p>
            </p:txBody>
          </p:sp>
          <p:sp>
            <p:nvSpPr>
              <p:cNvPr id="51289" name="Text Box 89"/>
              <p:cNvSpPr txBox="1">
                <a:spLocks noChangeArrowheads="1"/>
              </p:cNvSpPr>
              <p:nvPr/>
            </p:nvSpPr>
            <p:spPr bwMode="auto">
              <a:xfrm>
                <a:off x="2496" y="1200"/>
                <a:ext cx="927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900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VARIACIÓN EN EL PATRIMONIO NETO (GP</a:t>
                </a:r>
                <a:r>
                  <a:rPr lang="es-CL" sz="800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  <p:sp>
            <p:nvSpPr>
              <p:cNvPr id="51290" name="Text Box 90"/>
              <p:cNvSpPr txBox="1">
                <a:spLocks noChangeArrowheads="1"/>
              </p:cNvSpPr>
              <p:nvPr/>
            </p:nvSpPr>
            <p:spPr bwMode="auto">
              <a:xfrm>
                <a:off x="3504" y="1200"/>
                <a:ext cx="927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900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VARIACIÓN EN EL</a:t>
                </a:r>
              </a:p>
              <a:p>
                <a:pPr algn="ctr"/>
                <a:r>
                  <a:rPr lang="es-CL" sz="900">
                    <a:solidFill>
                      <a:srgbClr val="CC00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PATRIMONIO NETO (OVV)</a:t>
                </a:r>
              </a:p>
            </p:txBody>
          </p:sp>
        </p:grpSp>
        <p:sp>
          <p:nvSpPr>
            <p:cNvPr id="51292" name="Line 92"/>
            <p:cNvSpPr>
              <a:spLocks noChangeShapeType="1"/>
            </p:cNvSpPr>
            <p:nvPr/>
          </p:nvSpPr>
          <p:spPr bwMode="auto">
            <a:xfrm>
              <a:off x="1828800" y="304800"/>
              <a:ext cx="1447800" cy="0"/>
            </a:xfrm>
            <a:prstGeom prst="line">
              <a:avLst/>
            </a:prstGeom>
            <a:noFill/>
            <a:ln w="15875">
              <a:solidFill>
                <a:srgbClr val="0099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51294" name="Line 94"/>
            <p:cNvSpPr>
              <a:spLocks noChangeShapeType="1"/>
            </p:cNvSpPr>
            <p:nvPr/>
          </p:nvSpPr>
          <p:spPr bwMode="auto">
            <a:xfrm>
              <a:off x="8915400" y="304800"/>
              <a:ext cx="1447800" cy="0"/>
            </a:xfrm>
            <a:prstGeom prst="line">
              <a:avLst/>
            </a:prstGeom>
            <a:noFill/>
            <a:ln w="15875">
              <a:solidFill>
                <a:srgbClr val="0099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3112287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AutoShape 4"/>
          <p:cNvSpPr>
            <a:spLocks noChangeArrowheads="1"/>
          </p:cNvSpPr>
          <p:nvPr/>
        </p:nvSpPr>
        <p:spPr bwMode="auto">
          <a:xfrm>
            <a:off x="3352800" y="6216731"/>
            <a:ext cx="259766" cy="444341"/>
          </a:xfrm>
          <a:prstGeom prst="octagon">
            <a:avLst>
              <a:gd name="adj" fmla="val 2928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PE"/>
          </a:p>
        </p:txBody>
      </p:sp>
      <p:grpSp>
        <p:nvGrpSpPr>
          <p:cNvPr id="2" name="Grupo 1"/>
          <p:cNvGrpSpPr/>
          <p:nvPr/>
        </p:nvGrpSpPr>
        <p:grpSpPr>
          <a:xfrm>
            <a:off x="1524000" y="152400"/>
            <a:ext cx="8534400" cy="6400800"/>
            <a:chOff x="1524000" y="152400"/>
            <a:chExt cx="8534400" cy="6400800"/>
          </a:xfrm>
        </p:grpSpPr>
        <p:sp>
          <p:nvSpPr>
            <p:cNvPr id="67586" name="Text Box 2"/>
            <p:cNvSpPr txBox="1">
              <a:spLocks noChangeArrowheads="1"/>
            </p:cNvSpPr>
            <p:nvPr/>
          </p:nvSpPr>
          <p:spPr bwMode="auto">
            <a:xfrm>
              <a:off x="2133600" y="304800"/>
              <a:ext cx="79248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s-CL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7589" name="Line 5"/>
            <p:cNvSpPr>
              <a:spLocks noChangeShapeType="1"/>
            </p:cNvSpPr>
            <p:nvPr/>
          </p:nvSpPr>
          <p:spPr bwMode="auto">
            <a:xfrm>
              <a:off x="3352800" y="2971800"/>
              <a:ext cx="0" cy="34290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s-PE"/>
            </a:p>
          </p:txBody>
        </p:sp>
        <p:sp>
          <p:nvSpPr>
            <p:cNvPr id="67590" name="Text Box 6"/>
            <p:cNvSpPr txBox="1">
              <a:spLocks noChangeArrowheads="1"/>
            </p:cNvSpPr>
            <p:nvPr/>
          </p:nvSpPr>
          <p:spPr bwMode="auto">
            <a:xfrm>
              <a:off x="2895600" y="457200"/>
              <a:ext cx="34290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1400" b="1" u="sng">
                  <a:solidFill>
                    <a:srgbClr val="3366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Estado de operaciones del gobierno</a:t>
              </a:r>
            </a:p>
          </p:txBody>
        </p:sp>
        <p:grpSp>
          <p:nvGrpSpPr>
            <p:cNvPr id="67591" name="Group 7"/>
            <p:cNvGrpSpPr>
              <a:grpSpLocks/>
            </p:cNvGrpSpPr>
            <p:nvPr/>
          </p:nvGrpSpPr>
          <p:grpSpPr bwMode="auto">
            <a:xfrm>
              <a:off x="3581400" y="919164"/>
              <a:ext cx="1600200" cy="574675"/>
              <a:chOff x="1584" y="480"/>
              <a:chExt cx="1008" cy="336"/>
            </a:xfrm>
          </p:grpSpPr>
          <p:sp>
            <p:nvSpPr>
              <p:cNvPr id="67592" name="Rectangle 8"/>
              <p:cNvSpPr>
                <a:spLocks noChangeArrowheads="1"/>
              </p:cNvSpPr>
              <p:nvPr/>
            </p:nvSpPr>
            <p:spPr bwMode="auto">
              <a:xfrm>
                <a:off x="1584" y="480"/>
                <a:ext cx="1008" cy="336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67593" name="Text Box 9"/>
              <p:cNvSpPr txBox="1">
                <a:spLocks noChangeArrowheads="1"/>
              </p:cNvSpPr>
              <p:nvPr/>
            </p:nvSpPr>
            <p:spPr bwMode="auto">
              <a:xfrm>
                <a:off x="1826" y="563"/>
                <a:ext cx="523" cy="1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Ingreso</a:t>
                </a:r>
              </a:p>
            </p:txBody>
          </p:sp>
        </p:grpSp>
        <p:grpSp>
          <p:nvGrpSpPr>
            <p:cNvPr id="67594" name="Group 10"/>
            <p:cNvGrpSpPr>
              <a:grpSpLocks/>
            </p:cNvGrpSpPr>
            <p:nvPr/>
          </p:nvGrpSpPr>
          <p:grpSpPr bwMode="auto">
            <a:xfrm>
              <a:off x="3581400" y="1657351"/>
              <a:ext cx="1600200" cy="574675"/>
              <a:chOff x="1296" y="886"/>
              <a:chExt cx="1008" cy="362"/>
            </a:xfrm>
          </p:grpSpPr>
          <p:sp>
            <p:nvSpPr>
              <p:cNvPr id="67595" name="Rectangle 11"/>
              <p:cNvSpPr>
                <a:spLocks noChangeArrowheads="1"/>
              </p:cNvSpPr>
              <p:nvPr/>
            </p:nvSpPr>
            <p:spPr bwMode="auto">
              <a:xfrm>
                <a:off x="1296" y="886"/>
                <a:ext cx="1008" cy="362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67596" name="Text Box 12"/>
              <p:cNvSpPr txBox="1">
                <a:spLocks noChangeArrowheads="1"/>
              </p:cNvSpPr>
              <p:nvPr/>
            </p:nvSpPr>
            <p:spPr bwMode="auto">
              <a:xfrm>
                <a:off x="1488" y="960"/>
                <a:ext cx="61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Gasto</a:t>
                </a:r>
              </a:p>
            </p:txBody>
          </p:sp>
        </p:grpSp>
        <p:sp>
          <p:nvSpPr>
            <p:cNvPr id="67597" name="Text Box 13"/>
            <p:cNvSpPr txBox="1">
              <a:spLocks noChangeArrowheads="1"/>
            </p:cNvSpPr>
            <p:nvPr/>
          </p:nvSpPr>
          <p:spPr bwMode="auto">
            <a:xfrm>
              <a:off x="3352800" y="2362201"/>
              <a:ext cx="2438400" cy="244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CL" sz="1000" b="1" i="1">
                  <a:solidFill>
                    <a:srgbClr val="0000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 </a:t>
              </a:r>
              <a:r>
                <a:rPr lang="es-CL" sz="1000" b="1">
                  <a:solidFill>
                    <a:srgbClr val="0000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RESULTADO OPERATIVO NETO</a:t>
              </a:r>
            </a:p>
          </p:txBody>
        </p:sp>
        <p:sp>
          <p:nvSpPr>
            <p:cNvPr id="67598" name="Text Box 14"/>
            <p:cNvSpPr txBox="1">
              <a:spLocks noChangeArrowheads="1"/>
            </p:cNvSpPr>
            <p:nvPr/>
          </p:nvSpPr>
          <p:spPr bwMode="auto">
            <a:xfrm>
              <a:off x="4114801" y="1458913"/>
              <a:ext cx="588963" cy="228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900" b="1" i="1">
                  <a:latin typeface="Arial" panose="020B0604020202020204" pitchFamily="34" charset="0"/>
                  <a:cs typeface="Arial" panose="020B0604020202020204" pitchFamily="34" charset="0"/>
                </a:rPr>
                <a:t>menos</a:t>
              </a:r>
            </a:p>
          </p:txBody>
        </p:sp>
        <p:grpSp>
          <p:nvGrpSpPr>
            <p:cNvPr id="67599" name="Group 15"/>
            <p:cNvGrpSpPr>
              <a:grpSpLocks/>
            </p:cNvGrpSpPr>
            <p:nvPr/>
          </p:nvGrpSpPr>
          <p:grpSpPr bwMode="auto">
            <a:xfrm>
              <a:off x="3581400" y="3124201"/>
              <a:ext cx="1524000" cy="804863"/>
              <a:chOff x="471" y="912"/>
              <a:chExt cx="873" cy="432"/>
            </a:xfrm>
          </p:grpSpPr>
          <p:sp>
            <p:nvSpPr>
              <p:cNvPr id="67600" name="Text Box 16"/>
              <p:cNvSpPr txBox="1">
                <a:spLocks noChangeArrowheads="1"/>
              </p:cNvSpPr>
              <p:nvPr/>
            </p:nvSpPr>
            <p:spPr bwMode="auto">
              <a:xfrm>
                <a:off x="471" y="912"/>
                <a:ext cx="873" cy="4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 anchorCtr="1"/>
              <a:lstStyle/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Activos</a:t>
                </a:r>
              </a:p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 financieros</a:t>
                </a:r>
              </a:p>
            </p:txBody>
          </p:sp>
          <p:sp>
            <p:nvSpPr>
              <p:cNvPr id="67601" name="Rectangle 17"/>
              <p:cNvSpPr>
                <a:spLocks noChangeArrowheads="1"/>
              </p:cNvSpPr>
              <p:nvPr/>
            </p:nvSpPr>
            <p:spPr bwMode="auto">
              <a:xfrm>
                <a:off x="480" y="912"/>
                <a:ext cx="86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</p:grpSp>
        <p:sp>
          <p:nvSpPr>
            <p:cNvPr id="67602" name="Text Box 18"/>
            <p:cNvSpPr txBox="1">
              <a:spLocks noChangeArrowheads="1"/>
            </p:cNvSpPr>
            <p:nvPr/>
          </p:nvSpPr>
          <p:spPr bwMode="auto">
            <a:xfrm>
              <a:off x="3429000" y="3962401"/>
              <a:ext cx="17526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1000" b="1">
                  <a:solidFill>
                    <a:srgbClr val="0000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 PRÉST./ENDEUD. NETO </a:t>
              </a:r>
            </a:p>
          </p:txBody>
        </p:sp>
        <p:sp>
          <p:nvSpPr>
            <p:cNvPr id="67603" name="Text Box 19"/>
            <p:cNvSpPr txBox="1">
              <a:spLocks noChangeArrowheads="1"/>
            </p:cNvSpPr>
            <p:nvPr/>
          </p:nvSpPr>
          <p:spPr bwMode="auto">
            <a:xfrm>
              <a:off x="4114801" y="2667000"/>
              <a:ext cx="588963" cy="228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900" b="1" i="1">
                  <a:latin typeface="Arial" panose="020B0604020202020204" pitchFamily="34" charset="0"/>
                  <a:cs typeface="Arial" panose="020B0604020202020204" pitchFamily="34" charset="0"/>
                </a:rPr>
                <a:t>menos</a:t>
              </a:r>
            </a:p>
          </p:txBody>
        </p:sp>
        <p:grpSp>
          <p:nvGrpSpPr>
            <p:cNvPr id="67604" name="Group 20"/>
            <p:cNvGrpSpPr>
              <a:grpSpLocks/>
            </p:cNvGrpSpPr>
            <p:nvPr/>
          </p:nvGrpSpPr>
          <p:grpSpPr bwMode="auto">
            <a:xfrm>
              <a:off x="3581400" y="5410200"/>
              <a:ext cx="1524000" cy="762000"/>
              <a:chOff x="1344" y="3161"/>
              <a:chExt cx="864" cy="535"/>
            </a:xfrm>
          </p:grpSpPr>
          <p:sp>
            <p:nvSpPr>
              <p:cNvPr id="67605" name="Rectangle 21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864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ctr"/>
                <a:endParaRPr lang="es-CL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Pasivos</a:t>
                </a:r>
              </a:p>
            </p:txBody>
          </p:sp>
          <p:sp>
            <p:nvSpPr>
              <p:cNvPr id="67606" name="Rectangle 22"/>
              <p:cNvSpPr>
                <a:spLocks noChangeArrowheads="1"/>
              </p:cNvSpPr>
              <p:nvPr/>
            </p:nvSpPr>
            <p:spPr bwMode="auto">
              <a:xfrm>
                <a:off x="1344" y="3161"/>
                <a:ext cx="864" cy="5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</p:grpSp>
        <p:grpSp>
          <p:nvGrpSpPr>
            <p:cNvPr id="67607" name="Group 23"/>
            <p:cNvGrpSpPr>
              <a:grpSpLocks/>
            </p:cNvGrpSpPr>
            <p:nvPr/>
          </p:nvGrpSpPr>
          <p:grpSpPr bwMode="auto">
            <a:xfrm>
              <a:off x="3581400" y="4343400"/>
              <a:ext cx="1524000" cy="788988"/>
              <a:chOff x="480" y="1584"/>
              <a:chExt cx="864" cy="432"/>
            </a:xfrm>
          </p:grpSpPr>
          <p:sp>
            <p:nvSpPr>
              <p:cNvPr id="67608" name="Rectangle 24"/>
              <p:cNvSpPr>
                <a:spLocks noChangeArrowheads="1"/>
              </p:cNvSpPr>
              <p:nvPr/>
            </p:nvSpPr>
            <p:spPr bwMode="auto">
              <a:xfrm>
                <a:off x="480" y="1584"/>
                <a:ext cx="86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67609" name="Rectangle 25"/>
              <p:cNvSpPr>
                <a:spLocks noChangeArrowheads="1"/>
              </p:cNvSpPr>
              <p:nvPr/>
            </p:nvSpPr>
            <p:spPr bwMode="auto">
              <a:xfrm>
                <a:off x="480" y="1584"/>
                <a:ext cx="864" cy="4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Activos</a:t>
                </a:r>
              </a:p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financieros</a:t>
                </a:r>
              </a:p>
              <a:p>
                <a:pPr algn="ctr">
                  <a:buFontTx/>
                  <a:buChar char="•"/>
                </a:pPr>
                <a:r>
                  <a:rPr lang="es-CL" sz="10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efectivo</a:t>
                </a:r>
              </a:p>
              <a:p>
                <a:pPr algn="ctr">
                  <a:buFontTx/>
                  <a:buChar char="•"/>
                </a:pPr>
                <a:r>
                  <a:rPr lang="es-CL" sz="10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otros activos financieros</a:t>
                </a:r>
              </a:p>
              <a:p>
                <a:pPr algn="ctr"/>
                <a:endParaRPr lang="es-CL" sz="900" b="1">
                  <a:solidFill>
                    <a:srgbClr val="3366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610" name="Text Box 26"/>
            <p:cNvSpPr txBox="1">
              <a:spLocks noChangeArrowheads="1"/>
            </p:cNvSpPr>
            <p:nvPr/>
          </p:nvSpPr>
          <p:spPr bwMode="auto">
            <a:xfrm>
              <a:off x="4037014" y="5157789"/>
              <a:ext cx="592137" cy="244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s-CL" sz="10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menos</a:t>
              </a:r>
            </a:p>
          </p:txBody>
        </p:sp>
        <p:sp>
          <p:nvSpPr>
            <p:cNvPr id="67611" name="Line 27"/>
            <p:cNvSpPr>
              <a:spLocks noChangeShapeType="1"/>
            </p:cNvSpPr>
            <p:nvPr/>
          </p:nvSpPr>
          <p:spPr bwMode="auto">
            <a:xfrm>
              <a:off x="5334000" y="2971800"/>
              <a:ext cx="0" cy="34290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s-PE"/>
            </a:p>
          </p:txBody>
        </p:sp>
        <p:sp>
          <p:nvSpPr>
            <p:cNvPr id="67612" name="Text Box 28"/>
            <p:cNvSpPr txBox="1">
              <a:spLocks noChangeArrowheads="1"/>
            </p:cNvSpPr>
            <p:nvPr/>
          </p:nvSpPr>
          <p:spPr bwMode="auto">
            <a:xfrm>
              <a:off x="6629400" y="457200"/>
              <a:ext cx="329088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s-CL" sz="1400" b="1" u="sng">
                  <a:solidFill>
                    <a:srgbClr val="FF33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Estado de fuentes y usos de efectivo</a:t>
              </a:r>
            </a:p>
          </p:txBody>
        </p:sp>
        <p:sp>
          <p:nvSpPr>
            <p:cNvPr id="67613" name="Text Box 29"/>
            <p:cNvSpPr txBox="1">
              <a:spLocks noChangeArrowheads="1"/>
            </p:cNvSpPr>
            <p:nvPr/>
          </p:nvSpPr>
          <p:spPr bwMode="auto">
            <a:xfrm>
              <a:off x="6553200" y="838200"/>
              <a:ext cx="3429000" cy="55707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s-CL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Entradas y salidas de efectivo por transacciones:</a:t>
              </a:r>
            </a:p>
            <a:p>
              <a:pPr eaLnBrk="0" hangingPunct="0"/>
              <a:endParaRPr lang="es-CL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eaLnBrk="0" hangingPunct="0">
                <a:buFontTx/>
                <a:buChar char="•"/>
              </a:pPr>
              <a:r>
                <a:rPr lang="es-CL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L" sz="1400" dirty="0">
                  <a:latin typeface="Arial" panose="020B0604020202020204" pitchFamily="34" charset="0"/>
                  <a:cs typeface="Arial" panose="020B0604020202020204" pitchFamily="34" charset="0"/>
                </a:rPr>
                <a:t>Entradas y salidas de efectivo por actividades operativas</a:t>
              </a:r>
            </a:p>
            <a:p>
              <a:pPr eaLnBrk="0" hangingPunct="0">
                <a:buFontTx/>
                <a:buChar char="•"/>
              </a:pPr>
              <a:endParaRPr lang="es-CL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eaLnBrk="0" hangingPunct="0"/>
              <a:r>
                <a:rPr lang="es-CL" sz="1400" dirty="0">
                  <a:solidFill>
                    <a:srgbClr val="0000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Entradas netas de efectivo por actividades operativas</a:t>
              </a:r>
            </a:p>
            <a:p>
              <a:pPr eaLnBrk="0" hangingPunct="0"/>
              <a:r>
                <a:rPr lang="es-CL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eaLnBrk="0" hangingPunct="0"/>
              <a:r>
                <a:rPr lang="es-CL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Entradas y salidas de efectivo por inversión en activos no financieros</a:t>
              </a:r>
            </a:p>
            <a:p>
              <a:pPr eaLnBrk="0" hangingPunct="0">
                <a:buFontTx/>
                <a:buChar char="•"/>
              </a:pPr>
              <a:endParaRPr lang="es-CL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eaLnBrk="0" hangingPunct="0">
                <a:buFontTx/>
                <a:buChar char="•"/>
              </a:pPr>
              <a:r>
                <a:rPr lang="es-CL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L" sz="1400" dirty="0">
                  <a:latin typeface="Arial" panose="020B0604020202020204" pitchFamily="34" charset="0"/>
                  <a:cs typeface="Arial" panose="020B0604020202020204" pitchFamily="34" charset="0"/>
                </a:rPr>
                <a:t>Adquisición y ventas de activos no financieros</a:t>
              </a:r>
            </a:p>
            <a:p>
              <a:pPr eaLnBrk="0" hangingPunct="0">
                <a:buFontTx/>
                <a:buChar char="•"/>
              </a:pPr>
              <a:endParaRPr lang="es-CL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eaLnBrk="0" hangingPunct="0"/>
              <a:r>
                <a:rPr lang="es-CL" sz="1400" dirty="0">
                  <a:solidFill>
                    <a:srgbClr val="0000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Superávit/Déficit de efectivo</a:t>
              </a:r>
            </a:p>
            <a:p>
              <a:pPr eaLnBrk="0" hangingPunct="0">
                <a:buFontTx/>
                <a:buChar char="•"/>
              </a:pPr>
              <a:endParaRPr lang="es-CL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eaLnBrk="0" hangingPunct="0">
                <a:buFontTx/>
                <a:buChar char="•"/>
              </a:pPr>
              <a:r>
                <a:rPr lang="es-CL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Actividades de financiamiento (excepto efectivo)</a:t>
              </a:r>
            </a:p>
            <a:p>
              <a:pPr eaLnBrk="0" hangingPunct="0">
                <a:buFontTx/>
                <a:buChar char="•"/>
              </a:pPr>
              <a:endParaRPr lang="es-CL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eaLnBrk="0" hangingPunct="0">
                <a:buFontTx/>
                <a:buChar char="-"/>
              </a:pPr>
              <a:endParaRPr lang="es-CL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eaLnBrk="0" hangingPunct="0"/>
              <a:r>
                <a:rPr lang="es-CL" sz="1400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Variación neta de las tenencias de efectivo</a:t>
              </a:r>
            </a:p>
            <a:p>
              <a:pPr eaLnBrk="0" hangingPunct="0"/>
              <a:endParaRPr lang="es-CL" sz="1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eaLnBrk="0" hangingPunct="0"/>
              <a:r>
                <a:rPr lang="es-CL" sz="1400" b="1" dirty="0" smtClean="0">
                  <a:solidFill>
                    <a:srgbClr val="008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Saldo </a:t>
              </a:r>
              <a:r>
                <a:rPr lang="es-CL" sz="1400" b="1" dirty="0">
                  <a:solidFill>
                    <a:srgbClr val="008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efectivo</a:t>
              </a:r>
            </a:p>
            <a:p>
              <a:pPr eaLnBrk="0" hangingPunct="0"/>
              <a:endParaRPr lang="es-CL" sz="14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614" name="Line 30"/>
            <p:cNvSpPr>
              <a:spLocks noChangeShapeType="1"/>
            </p:cNvSpPr>
            <p:nvPr/>
          </p:nvSpPr>
          <p:spPr bwMode="auto">
            <a:xfrm>
              <a:off x="3352800" y="2971800"/>
              <a:ext cx="198120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15" name="Line 31"/>
            <p:cNvSpPr>
              <a:spLocks noChangeShapeType="1"/>
            </p:cNvSpPr>
            <p:nvPr/>
          </p:nvSpPr>
          <p:spPr bwMode="auto">
            <a:xfrm>
              <a:off x="3352800" y="6400800"/>
              <a:ext cx="198120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16" name="Line 32"/>
            <p:cNvSpPr>
              <a:spLocks noChangeShapeType="1"/>
            </p:cNvSpPr>
            <p:nvPr/>
          </p:nvSpPr>
          <p:spPr bwMode="auto">
            <a:xfrm>
              <a:off x="4724400" y="4876800"/>
              <a:ext cx="990600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17" name="Line 33"/>
            <p:cNvSpPr>
              <a:spLocks noChangeShapeType="1"/>
            </p:cNvSpPr>
            <p:nvPr/>
          </p:nvSpPr>
          <p:spPr bwMode="auto">
            <a:xfrm>
              <a:off x="5715000" y="4876800"/>
              <a:ext cx="838200" cy="53340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grpSp>
          <p:nvGrpSpPr>
            <p:cNvPr id="67618" name="Group 34"/>
            <p:cNvGrpSpPr>
              <a:grpSpLocks/>
            </p:cNvGrpSpPr>
            <p:nvPr/>
          </p:nvGrpSpPr>
          <p:grpSpPr bwMode="auto">
            <a:xfrm>
              <a:off x="1676400" y="3124201"/>
              <a:ext cx="1524000" cy="804863"/>
              <a:chOff x="471" y="912"/>
              <a:chExt cx="873" cy="432"/>
            </a:xfrm>
          </p:grpSpPr>
          <p:sp>
            <p:nvSpPr>
              <p:cNvPr id="67619" name="Text Box 35"/>
              <p:cNvSpPr txBox="1">
                <a:spLocks noChangeArrowheads="1"/>
              </p:cNvSpPr>
              <p:nvPr/>
            </p:nvSpPr>
            <p:spPr bwMode="auto">
              <a:xfrm>
                <a:off x="471" y="912"/>
                <a:ext cx="873" cy="4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 anchorCtr="1"/>
              <a:lstStyle/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Activos</a:t>
                </a:r>
              </a:p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 financieros</a:t>
                </a:r>
              </a:p>
            </p:txBody>
          </p:sp>
          <p:sp>
            <p:nvSpPr>
              <p:cNvPr id="67620" name="Rectangle 36"/>
              <p:cNvSpPr>
                <a:spLocks noChangeArrowheads="1"/>
              </p:cNvSpPr>
              <p:nvPr/>
            </p:nvSpPr>
            <p:spPr bwMode="auto">
              <a:xfrm>
                <a:off x="480" y="912"/>
                <a:ext cx="86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</p:grpSp>
        <p:grpSp>
          <p:nvGrpSpPr>
            <p:cNvPr id="67621" name="Group 37"/>
            <p:cNvGrpSpPr>
              <a:grpSpLocks/>
            </p:cNvGrpSpPr>
            <p:nvPr/>
          </p:nvGrpSpPr>
          <p:grpSpPr bwMode="auto">
            <a:xfrm>
              <a:off x="1676400" y="4343400"/>
              <a:ext cx="1524000" cy="788988"/>
              <a:chOff x="480" y="1584"/>
              <a:chExt cx="864" cy="432"/>
            </a:xfrm>
          </p:grpSpPr>
          <p:sp>
            <p:nvSpPr>
              <p:cNvPr id="67622" name="Rectangle 38"/>
              <p:cNvSpPr>
                <a:spLocks noChangeArrowheads="1"/>
              </p:cNvSpPr>
              <p:nvPr/>
            </p:nvSpPr>
            <p:spPr bwMode="auto">
              <a:xfrm>
                <a:off x="480" y="1584"/>
                <a:ext cx="86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  <p:sp>
            <p:nvSpPr>
              <p:cNvPr id="67623" name="Rectangle 39"/>
              <p:cNvSpPr>
                <a:spLocks noChangeArrowheads="1"/>
              </p:cNvSpPr>
              <p:nvPr/>
            </p:nvSpPr>
            <p:spPr bwMode="auto">
              <a:xfrm>
                <a:off x="480" y="1584"/>
                <a:ext cx="864" cy="4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Activos</a:t>
                </a:r>
              </a:p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financieros</a:t>
                </a:r>
              </a:p>
              <a:p>
                <a:pPr algn="ctr">
                  <a:buFontTx/>
                  <a:buChar char="•"/>
                </a:pPr>
                <a:r>
                  <a:rPr lang="es-CL" sz="10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efectivo</a:t>
                </a:r>
              </a:p>
              <a:p>
                <a:pPr algn="ctr"/>
                <a:endParaRPr lang="es-CL" sz="900" b="1">
                  <a:solidFill>
                    <a:srgbClr val="3366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7624" name="Group 40"/>
            <p:cNvGrpSpPr>
              <a:grpSpLocks/>
            </p:cNvGrpSpPr>
            <p:nvPr/>
          </p:nvGrpSpPr>
          <p:grpSpPr bwMode="auto">
            <a:xfrm>
              <a:off x="1676400" y="5410200"/>
              <a:ext cx="1524000" cy="762000"/>
              <a:chOff x="1344" y="3161"/>
              <a:chExt cx="864" cy="535"/>
            </a:xfrm>
          </p:grpSpPr>
          <p:sp>
            <p:nvSpPr>
              <p:cNvPr id="67625" name="Rectangle 41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864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algn="ctr"/>
                <a:endParaRPr lang="es-CL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s-CL" sz="1400" b="1">
                    <a:solidFill>
                      <a:srgbClr val="3366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Pasivos</a:t>
                </a:r>
              </a:p>
            </p:txBody>
          </p:sp>
          <p:sp>
            <p:nvSpPr>
              <p:cNvPr id="67626" name="Rectangle 42"/>
              <p:cNvSpPr>
                <a:spLocks noChangeArrowheads="1"/>
              </p:cNvSpPr>
              <p:nvPr/>
            </p:nvSpPr>
            <p:spPr bwMode="auto">
              <a:xfrm>
                <a:off x="1344" y="3161"/>
                <a:ext cx="864" cy="5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PE"/>
              </a:p>
            </p:txBody>
          </p:sp>
        </p:grpSp>
        <p:sp>
          <p:nvSpPr>
            <p:cNvPr id="67627" name="Text Box 43"/>
            <p:cNvSpPr txBox="1">
              <a:spLocks noChangeArrowheads="1"/>
            </p:cNvSpPr>
            <p:nvPr/>
          </p:nvSpPr>
          <p:spPr bwMode="auto">
            <a:xfrm>
              <a:off x="1676401" y="2590801"/>
              <a:ext cx="1471613" cy="244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1000"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PATRIMONIO NETO</a:t>
              </a:r>
            </a:p>
          </p:txBody>
        </p:sp>
        <p:sp>
          <p:nvSpPr>
            <p:cNvPr id="67628" name="Text Box 44"/>
            <p:cNvSpPr txBox="1">
              <a:spLocks noChangeArrowheads="1"/>
            </p:cNvSpPr>
            <p:nvPr/>
          </p:nvSpPr>
          <p:spPr bwMode="auto">
            <a:xfrm>
              <a:off x="1752600" y="3962401"/>
              <a:ext cx="160020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s-CL" sz="1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PATRIMONIO </a:t>
              </a:r>
            </a:p>
            <a:p>
              <a:r>
                <a:rPr lang="es-CL" sz="1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FINANCIERO </a:t>
              </a:r>
              <a:r>
                <a:rPr lang="es-CL" sz="1000" b="1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NETO =</a:t>
              </a:r>
              <a:endParaRPr lang="es-CL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629" name="Text Box 45"/>
            <p:cNvSpPr txBox="1">
              <a:spLocks noChangeArrowheads="1"/>
            </p:cNvSpPr>
            <p:nvPr/>
          </p:nvSpPr>
          <p:spPr bwMode="auto">
            <a:xfrm>
              <a:off x="2971800" y="152400"/>
              <a:ext cx="26670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1400" b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FLUJOS</a:t>
              </a:r>
            </a:p>
          </p:txBody>
        </p:sp>
        <p:sp>
          <p:nvSpPr>
            <p:cNvPr id="67630" name="Text Box 46"/>
            <p:cNvSpPr txBox="1">
              <a:spLocks noChangeArrowheads="1"/>
            </p:cNvSpPr>
            <p:nvPr/>
          </p:nvSpPr>
          <p:spPr bwMode="auto">
            <a:xfrm>
              <a:off x="6781800" y="228600"/>
              <a:ext cx="26670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1400" b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FLUJOS</a:t>
              </a:r>
            </a:p>
          </p:txBody>
        </p:sp>
        <p:sp>
          <p:nvSpPr>
            <p:cNvPr id="67631" name="Text Box 47"/>
            <p:cNvSpPr txBox="1">
              <a:spLocks noChangeArrowheads="1"/>
            </p:cNvSpPr>
            <p:nvPr/>
          </p:nvSpPr>
          <p:spPr bwMode="auto">
            <a:xfrm>
              <a:off x="1524000" y="152400"/>
              <a:ext cx="16002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1400" b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SALDOS</a:t>
              </a:r>
            </a:p>
          </p:txBody>
        </p:sp>
        <p:sp>
          <p:nvSpPr>
            <p:cNvPr id="67632" name="Text Box 48"/>
            <p:cNvSpPr txBox="1">
              <a:spLocks noChangeArrowheads="1"/>
            </p:cNvSpPr>
            <p:nvPr/>
          </p:nvSpPr>
          <p:spPr bwMode="auto">
            <a:xfrm>
              <a:off x="1676400" y="457200"/>
              <a:ext cx="12954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CL" sz="1400" b="1" u="sng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Balance</a:t>
              </a:r>
            </a:p>
          </p:txBody>
        </p:sp>
        <p:sp>
          <p:nvSpPr>
            <p:cNvPr id="67633" name="Line 49"/>
            <p:cNvSpPr>
              <a:spLocks noChangeShapeType="1"/>
            </p:cNvSpPr>
            <p:nvPr/>
          </p:nvSpPr>
          <p:spPr bwMode="auto">
            <a:xfrm>
              <a:off x="5334000" y="4114800"/>
              <a:ext cx="1143000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34" name="Line 50"/>
            <p:cNvSpPr>
              <a:spLocks noChangeShapeType="1"/>
            </p:cNvSpPr>
            <p:nvPr/>
          </p:nvSpPr>
          <p:spPr bwMode="auto">
            <a:xfrm>
              <a:off x="5638800" y="2438400"/>
              <a:ext cx="914400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35" name="Line 51"/>
            <p:cNvSpPr>
              <a:spLocks noChangeShapeType="1"/>
            </p:cNvSpPr>
            <p:nvPr/>
          </p:nvSpPr>
          <p:spPr bwMode="auto">
            <a:xfrm>
              <a:off x="5410200" y="3505200"/>
              <a:ext cx="1143000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36" name="Line 52"/>
            <p:cNvSpPr>
              <a:spLocks noChangeShapeType="1"/>
            </p:cNvSpPr>
            <p:nvPr/>
          </p:nvSpPr>
          <p:spPr bwMode="auto">
            <a:xfrm>
              <a:off x="3048000" y="6553200"/>
              <a:ext cx="2590800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37" name="Line 53"/>
            <p:cNvSpPr>
              <a:spLocks noChangeShapeType="1"/>
            </p:cNvSpPr>
            <p:nvPr/>
          </p:nvSpPr>
          <p:spPr bwMode="auto">
            <a:xfrm flipV="1">
              <a:off x="5638800" y="5943600"/>
              <a:ext cx="0" cy="60960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38" name="Line 54"/>
            <p:cNvSpPr>
              <a:spLocks noChangeShapeType="1"/>
            </p:cNvSpPr>
            <p:nvPr/>
          </p:nvSpPr>
          <p:spPr bwMode="auto">
            <a:xfrm>
              <a:off x="5638800" y="5943600"/>
              <a:ext cx="838200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39" name="Line 55"/>
            <p:cNvSpPr>
              <a:spLocks noChangeShapeType="1"/>
            </p:cNvSpPr>
            <p:nvPr/>
          </p:nvSpPr>
          <p:spPr bwMode="auto">
            <a:xfrm flipH="1">
              <a:off x="2819400" y="4953000"/>
              <a:ext cx="228600" cy="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67640" name="Line 56"/>
            <p:cNvSpPr>
              <a:spLocks noChangeShapeType="1"/>
            </p:cNvSpPr>
            <p:nvPr/>
          </p:nvSpPr>
          <p:spPr bwMode="auto">
            <a:xfrm flipV="1">
              <a:off x="3048000" y="4953000"/>
              <a:ext cx="0" cy="1600200"/>
            </a:xfrm>
            <a:prstGeom prst="line">
              <a:avLst/>
            </a:prstGeom>
            <a:noFill/>
            <a:ln w="3175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57" name="Text Box 26"/>
          <p:cNvSpPr txBox="1">
            <a:spLocks noChangeArrowheads="1"/>
          </p:cNvSpPr>
          <p:nvPr/>
        </p:nvSpPr>
        <p:spPr bwMode="auto">
          <a:xfrm>
            <a:off x="2150186" y="5159463"/>
            <a:ext cx="5921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s-CL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menos</a:t>
            </a:r>
          </a:p>
        </p:txBody>
      </p:sp>
      <p:sp>
        <p:nvSpPr>
          <p:cNvPr id="58" name="Text Box 26"/>
          <p:cNvSpPr txBox="1">
            <a:spLocks noChangeArrowheads="1"/>
          </p:cNvSpPr>
          <p:nvPr/>
        </p:nvSpPr>
        <p:spPr bwMode="auto">
          <a:xfrm>
            <a:off x="1160559" y="4038600"/>
            <a:ext cx="43954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s-CL" sz="1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más</a:t>
            </a:r>
            <a:endParaRPr lang="es-CL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 Box 26"/>
          <p:cNvSpPr txBox="1">
            <a:spLocks noChangeArrowheads="1"/>
          </p:cNvSpPr>
          <p:nvPr/>
        </p:nvSpPr>
        <p:spPr bwMode="auto">
          <a:xfrm>
            <a:off x="2029788" y="2849562"/>
            <a:ext cx="58862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s-CL" sz="1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Igual a</a:t>
            </a:r>
            <a:endParaRPr lang="es-CL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141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5850D8-619C-429A-B05A-659748B01FB4}" type="slidenum">
              <a:rPr lang="es-PE"/>
              <a:pPr/>
              <a:t>2</a:t>
            </a:fld>
            <a:endParaRPr lang="es-PE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25601" y="304800"/>
            <a:ext cx="78613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s-MX" sz="3300" b="1" dirty="0" smtClean="0">
                <a:latin typeface="Arial" pitchFamily="34" charset="0"/>
                <a:cs typeface="Arial" pitchFamily="34" charset="0"/>
              </a:rPr>
              <a:t>AGENDA</a:t>
            </a:r>
            <a:endParaRPr lang="es-ES" sz="33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824037" y="1968500"/>
            <a:ext cx="9402763" cy="3860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kumimoji="0" lang="es-MX" sz="2200" b="1" i="0" u="none" strike="noStrike" kern="1200" cap="none" spc="0" normalizeH="0" baseline="0" noProof="0" dirty="0" smtClean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REFORMA DE LA ADMINISTRACIÓN FINANCIERA</a:t>
            </a: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endParaRPr kumimoji="0" lang="es-MX" sz="1500" b="1" i="0" u="none" strike="noStrike" kern="1200" cap="none" spc="0" normalizeH="0" baseline="0" noProof="0" dirty="0" smtClean="0">
              <a:ln w="3175" cmpd="sng"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s-MX" sz="2200" b="1" dirty="0" smtClean="0">
                <a:ln w="3175" cmpd="sng">
                  <a:noFill/>
                </a:ln>
                <a:latin typeface="Arial" pitchFamily="34" charset="0"/>
                <a:ea typeface="+mj-ea"/>
                <a:cs typeface="Arial" pitchFamily="34" charset="0"/>
              </a:rPr>
              <a:t>OBJETIVOS</a:t>
            </a: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endParaRPr lang="es-MX" sz="1500" b="1" dirty="0" smtClean="0">
              <a:ln w="3175" cmpd="sng">
                <a:noFill/>
              </a:ln>
              <a:latin typeface="Arial" pitchFamily="34" charset="0"/>
              <a:ea typeface="+mj-ea"/>
              <a:cs typeface="Arial" pitchFamily="34" charset="0"/>
            </a:endParaRP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kumimoji="0" lang="es-MX" sz="2200" b="1" i="0" u="none" strike="noStrike" kern="1200" cap="none" spc="0" normalizeH="0" baseline="0" noProof="0" dirty="0" smtClean="0">
                <a:ln w="3175" cmpd="sng"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SITUACIÓN ANTERIOR</a:t>
            </a: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endParaRPr kumimoji="0" lang="es-MX" sz="1500" b="1" i="0" u="none" strike="noStrike" kern="1200" cap="none" spc="0" normalizeH="0" baseline="0" noProof="0" dirty="0" smtClean="0">
              <a:ln w="3175" cmpd="sng"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s-MX" sz="2200" b="1" dirty="0" smtClean="0">
                <a:ln w="3175" cmpd="sng">
                  <a:noFill/>
                </a:ln>
                <a:latin typeface="Arial" pitchFamily="34" charset="0"/>
                <a:ea typeface="+mj-ea"/>
                <a:cs typeface="Arial" pitchFamily="34" charset="0"/>
              </a:rPr>
              <a:t>SITUACIÓN ACTUAL</a:t>
            </a: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endParaRPr lang="es-MX" sz="1500" b="1" dirty="0" smtClean="0">
              <a:ln w="3175" cmpd="sng">
                <a:noFill/>
              </a:ln>
              <a:latin typeface="Arial" pitchFamily="34" charset="0"/>
              <a:ea typeface="+mj-ea"/>
              <a:cs typeface="Arial" pitchFamily="34" charset="0"/>
            </a:endParaRP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s-MX" sz="2200" b="1" dirty="0" smtClean="0">
                <a:ln w="3175" cmpd="sng">
                  <a:noFill/>
                </a:ln>
                <a:latin typeface="Arial" pitchFamily="34" charset="0"/>
                <a:ea typeface="+mj-ea"/>
                <a:cs typeface="Arial" pitchFamily="34" charset="0"/>
              </a:rPr>
              <a:t>PLAN DE CUENTAS CONTABLES </a:t>
            </a: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endParaRPr lang="es-MX" sz="1500" b="1" dirty="0" smtClean="0">
              <a:ln w="3175" cmpd="sng">
                <a:noFill/>
              </a:ln>
              <a:latin typeface="Arial" pitchFamily="34" charset="0"/>
              <a:ea typeface="+mj-ea"/>
              <a:cs typeface="Arial" pitchFamily="34" charset="0"/>
            </a:endParaRP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s-CL" sz="2200" b="1" dirty="0" smtClean="0">
                <a:latin typeface="Arial" pitchFamily="34" charset="0"/>
                <a:cs typeface="Arial" pitchFamily="34" charset="0"/>
              </a:rPr>
              <a:t>ARMONIZACIÓN DE LOS CLASIFICADORES PRESUPUESTARIOS   Y LAS CUENTAS CONTABLES</a:t>
            </a: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endParaRPr lang="es-CL" sz="1500" b="1" dirty="0" smtClean="0">
              <a:latin typeface="Arial" pitchFamily="34" charset="0"/>
              <a:cs typeface="Arial" pitchFamily="34" charset="0"/>
            </a:endParaRP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s-CL" sz="2200" b="1" dirty="0" smtClean="0">
                <a:latin typeface="Arial" pitchFamily="34" charset="0"/>
                <a:cs typeface="Arial" pitchFamily="34" charset="0"/>
              </a:rPr>
              <a:t>TABLA DE OPERACIONES </a:t>
            </a:r>
          </a:p>
          <a:p>
            <a:pPr marL="355600" marR="0" lvl="0" indent="-3556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>
                <a:tab pos="355600" algn="l"/>
              </a:tabLst>
              <a:defRPr/>
            </a:pPr>
            <a:endParaRPr lang="es-CL" sz="1500" b="1" dirty="0" smtClean="0">
              <a:latin typeface="Arial" pitchFamily="34" charset="0"/>
              <a:cs typeface="Arial" pitchFamily="34" charset="0"/>
            </a:endParaRPr>
          </a:p>
          <a:p>
            <a:pPr marL="355600" indent="-355600" algn="just" defTabSz="457200">
              <a:spcBef>
                <a:spcPct val="0"/>
              </a:spcBef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ESTADÍSTICA DE LAS FINANZAS PÚBLICAS</a:t>
            </a:r>
            <a:endParaRPr lang="es-CL" sz="2200" b="1" i="1" dirty="0" smtClean="0" bmk="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9939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404216" y="3045452"/>
            <a:ext cx="5365216" cy="807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</a:t>
            </a:r>
            <a:r>
              <a:rPr kumimoji="0" lang="es-MX" sz="4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ITUACIÓN ACTUAL</a:t>
            </a:r>
            <a:endParaRPr kumimoji="0" lang="es-CL" sz="40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25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51680" y="260350"/>
            <a:ext cx="8675688" cy="947738"/>
          </a:xfrm>
        </p:spPr>
        <p:txBody>
          <a:bodyPr/>
          <a:lstStyle/>
          <a:p>
            <a:r>
              <a:rPr lang="es-PR" sz="3400" b="1">
                <a:latin typeface="Arial" panose="020B0604020202020204" pitchFamily="34" charset="0"/>
              </a:rPr>
              <a:t>Nuevos Clasificadores Presupuestarios</a:t>
            </a:r>
            <a:endParaRPr lang="es-ES" sz="3400" b="1">
              <a:latin typeface="Arial" panose="020B0604020202020204" pitchFamily="34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1416561" y="984421"/>
            <a:ext cx="9705860" cy="5329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908050" indent="-436563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304925" indent="-395288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93863" indent="-3873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93913" indent="-398463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511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083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655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922713" indent="-398463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 smtClean="0">
                <a:latin typeface="Arial" panose="020B0604020202020204" pitchFamily="34" charset="0"/>
              </a:rPr>
              <a:t>Los Clasificadores </a:t>
            </a:r>
            <a:r>
              <a:rPr lang="es-PR" sz="2600" dirty="0">
                <a:latin typeface="Arial" panose="020B0604020202020204" pitchFamily="34" charset="0"/>
              </a:rPr>
              <a:t>Presupuestarios son instrumentos normativos que agrupan los recursos y sus usos de acuerdo a determinados </a:t>
            </a:r>
            <a:r>
              <a:rPr lang="es-PR" sz="2600" dirty="0" smtClean="0">
                <a:latin typeface="Arial" panose="020B0604020202020204" pitchFamily="34" charset="0"/>
              </a:rPr>
              <a:t>criterios de armonización que facilitan la automatización de los EE.FF.</a:t>
            </a:r>
            <a:endParaRPr lang="es-PR" sz="2100" dirty="0">
              <a:latin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PR" sz="20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La estructura básica de las clasificaciones presupuestarias facilita la adopción de decisiones en todas las etapas del proceso presupuestario.</a:t>
            </a:r>
            <a:endParaRPr lang="es-CL" sz="2600" dirty="0">
              <a:latin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L" sz="2000" dirty="0">
              <a:latin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s-PR" sz="2600" dirty="0">
                <a:latin typeface="Arial" panose="020B0604020202020204" pitchFamily="34" charset="0"/>
              </a:rPr>
              <a:t>Las normas y directivas presupuestarias nacionales contemplan varios tipos de clasificadores presupuestales</a:t>
            </a:r>
            <a:r>
              <a:rPr lang="es-PR" sz="2600" dirty="0" smtClean="0">
                <a:latin typeface="Arial" panose="020B0604020202020204" pitchFamily="34" charset="0"/>
              </a:rPr>
              <a:t>:</a:t>
            </a:r>
            <a:r>
              <a:rPr lang="es-CL" sz="2600" dirty="0">
                <a:latin typeface="Arial" panose="020B0604020202020204" pitchFamily="34" charset="0"/>
              </a:rPr>
              <a:t> </a:t>
            </a:r>
            <a:r>
              <a:rPr lang="es-CL" sz="2600" dirty="0" smtClean="0">
                <a:latin typeface="Arial" panose="020B0604020202020204" pitchFamily="34" charset="0"/>
              </a:rPr>
              <a:t>de ingresos y gastos, funcional y programático, fuente de financiamiento, geográfico e institucional.</a:t>
            </a:r>
            <a:endParaRPr lang="es-PR" sz="26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55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4906" y="2274838"/>
            <a:ext cx="972789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L" sz="2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estructura prevista en el clasificador presupuestario consta de dos grandes agrupaciones: ingresos y gastos. </a:t>
            </a:r>
          </a:p>
          <a:p>
            <a:pPr algn="just">
              <a:spcAft>
                <a:spcPts val="0"/>
              </a:spcAft>
            </a:pPr>
            <a:endParaRPr lang="es-CL" sz="2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primera destinada a reflejar el origen de los ingresos, representando probables derechos a percibir, y la segunda el destino de los gastos, constituyendo potenciales obligaciones con terceros.</a:t>
            </a:r>
            <a:endParaRPr lang="es-PE" sz="26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738924" y="260350"/>
            <a:ext cx="8675687" cy="94773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R" sz="3400" b="1" dirty="0" smtClean="0">
                <a:latin typeface="Arial" panose="020B0604020202020204" pitchFamily="34" charset="0"/>
              </a:rPr>
              <a:t>Nuevos Clasificadores Presupuestarios</a:t>
            </a:r>
            <a:endParaRPr lang="es-ES" sz="34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014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436488"/>
              </p:ext>
            </p:extLst>
          </p:nvPr>
        </p:nvGraphicFramePr>
        <p:xfrm>
          <a:off x="348343" y="1265646"/>
          <a:ext cx="5588000" cy="5399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8000"/>
              </a:tblGrid>
              <a:tr h="599924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INGRESOS</a:t>
                      </a:r>
                      <a:r>
                        <a:rPr lang="es-PE" baseline="0" dirty="0" smtClean="0"/>
                        <a:t> PRESUPUESTARIOS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s-PE" dirty="0" smtClean="0"/>
                        <a:t>1. IMPUESTOS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2. CONTRIBUCIONES SOCIALES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3. VENTA</a:t>
                      </a:r>
                      <a:r>
                        <a:rPr lang="es-PE" baseline="0" dirty="0" smtClean="0"/>
                        <a:t> DE BIENES Y SERVICIOS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4. DONACIONES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5. OTROS INGRESOS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6. VENTA DE ACTIVOS NO FINANCIEROS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7. LIQUIDACIÓN</a:t>
                      </a:r>
                      <a:r>
                        <a:rPr lang="es-PE" baseline="0" dirty="0" smtClean="0"/>
                        <a:t> DE ACTIVOS FINANCIEROS</a:t>
                      </a:r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baseline="0" dirty="0" smtClean="0"/>
                        <a:t>8. ENDEUDAMIENTO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409753"/>
              </p:ext>
            </p:extLst>
          </p:nvPr>
        </p:nvGraphicFramePr>
        <p:xfrm>
          <a:off x="6299200" y="1271213"/>
          <a:ext cx="5558971" cy="5393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8971"/>
              </a:tblGrid>
              <a:tr h="607645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GASTOS PRESUPUESTARIOS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r>
                        <a:rPr lang="es-PE" dirty="0" smtClean="0"/>
                        <a:t>1.PERSONAL</a:t>
                      </a:r>
                      <a:r>
                        <a:rPr lang="es-PE" baseline="0" dirty="0" smtClean="0"/>
                        <a:t>  Y OBLIGACIONES SOCIALES</a:t>
                      </a:r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r>
                        <a:rPr lang="es-PE" dirty="0" smtClean="0"/>
                        <a:t>2.PRESTACIONES</a:t>
                      </a:r>
                      <a:r>
                        <a:rPr lang="es-PE" baseline="0" dirty="0" smtClean="0"/>
                        <a:t> SOCIALES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r>
                        <a:rPr lang="es-PE" dirty="0" smtClean="0"/>
                        <a:t>3. COMPRA DE BIENES  Y SERVICIOS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4. DONACIONES</a:t>
                      </a:r>
                    </a:p>
                  </a:txBody>
                  <a:tcPr anchor="ctr"/>
                </a:tc>
              </a:tr>
              <a:tr h="617079">
                <a:tc>
                  <a:txBody>
                    <a:bodyPr/>
                    <a:lstStyle/>
                    <a:p>
                      <a:r>
                        <a:rPr lang="es-PE" dirty="0" smtClean="0"/>
                        <a:t>5. OTROS  GASTOS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r>
                        <a:rPr lang="es-PE" dirty="0" smtClean="0"/>
                        <a:t>6. ADQUISICIÓN</a:t>
                      </a:r>
                      <a:r>
                        <a:rPr lang="es-PE" baseline="0" dirty="0" smtClean="0"/>
                        <a:t> DE ACTIVOS  NO FINANCIEROS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r>
                        <a:rPr lang="es-PE" dirty="0" smtClean="0"/>
                        <a:t>7. ADQUISICIÓN DE ACTIVOS FINANCIEROS</a:t>
                      </a:r>
                      <a:endParaRPr lang="es-PE" dirty="0"/>
                    </a:p>
                  </a:txBody>
                  <a:tcPr anchor="ctr"/>
                </a:tc>
              </a:tr>
              <a:tr h="5231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8. SERVICIO DE LA DEUDA PÚBLICA</a:t>
                      </a:r>
                      <a:endParaRPr lang="es-PE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38924" y="129720"/>
            <a:ext cx="8675687" cy="94773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R" sz="3400" b="1" dirty="0" smtClean="0">
                <a:latin typeface="Arial" panose="020B0604020202020204" pitchFamily="34" charset="0"/>
              </a:rPr>
              <a:t>Clasificadores Presupuestarios - 2009</a:t>
            </a:r>
            <a:endParaRPr lang="es-ES" sz="34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66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4905" y="1912862"/>
            <a:ext cx="973891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2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CL" sz="2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onsta de agrupaciones de cuentas destinadas a reflejar las variaciones de activo, pasivo y patrimonio, distinguiendo entre recursos y obligaciones propios del ciclo operacional, de aquellos que requieren de condiciones especiales de convertibilidad o forman parte de la composición o variación del patrimonio. </a:t>
            </a:r>
            <a:endParaRPr lang="es-PE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406351" y="299045"/>
            <a:ext cx="741601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 </a:t>
            </a:r>
            <a:r>
              <a:rPr lang="es-CL" sz="2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CONTABLE GUBERNAMENTAL</a:t>
            </a:r>
            <a:r>
              <a:rPr lang="es-CL" sz="2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CL" sz="2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- 2009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40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478963"/>
              </p:ext>
            </p:extLst>
          </p:nvPr>
        </p:nvGraphicFramePr>
        <p:xfrm>
          <a:off x="696687" y="1277254"/>
          <a:ext cx="5021942" cy="3136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1942"/>
              </a:tblGrid>
              <a:tr h="448129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/>
                        <a:t>ACTIVOS</a:t>
                      </a:r>
                      <a:endParaRPr lang="es-PE" sz="2000" dirty="0"/>
                    </a:p>
                  </a:txBody>
                  <a:tcPr/>
                </a:tc>
              </a:tr>
              <a:tr h="4481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OPERACIONALES</a:t>
                      </a:r>
                      <a:endParaRPr lang="es-PE" sz="2000" dirty="0"/>
                    </a:p>
                  </a:txBody>
                  <a:tcPr/>
                </a:tc>
              </a:tr>
              <a:tr h="448129">
                <a:tc>
                  <a:txBody>
                    <a:bodyPr/>
                    <a:lstStyle/>
                    <a:p>
                      <a:pPr marL="539750" indent="-274638">
                        <a:buFont typeface="Wingdings" panose="05000000000000000000" pitchFamily="2" charset="2"/>
                        <a:buChar char="§"/>
                      </a:pPr>
                      <a:r>
                        <a:rPr lang="es-PE" sz="2000" dirty="0" smtClean="0"/>
                        <a:t>Disponibilidades</a:t>
                      </a:r>
                      <a:endParaRPr lang="es-PE" sz="2000" dirty="0"/>
                    </a:p>
                  </a:txBody>
                  <a:tcPr/>
                </a:tc>
              </a:tr>
              <a:tr h="448129">
                <a:tc>
                  <a:txBody>
                    <a:bodyPr/>
                    <a:lstStyle/>
                    <a:p>
                      <a:pPr marL="539750" indent="-274638">
                        <a:buFont typeface="Wingdings" panose="05000000000000000000" pitchFamily="2" charset="2"/>
                        <a:buChar char="§"/>
                      </a:pPr>
                      <a:r>
                        <a:rPr lang="es-PE" sz="2000" dirty="0" smtClean="0"/>
                        <a:t>Cuentas por Cobrar</a:t>
                      </a:r>
                      <a:endParaRPr lang="es-PE" sz="2000" dirty="0"/>
                    </a:p>
                  </a:txBody>
                  <a:tcPr/>
                </a:tc>
              </a:tr>
              <a:tr h="4481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FINANCIEROS</a:t>
                      </a:r>
                      <a:endParaRPr lang="es-PE" sz="2000" dirty="0"/>
                    </a:p>
                  </a:txBody>
                  <a:tcPr/>
                </a:tc>
              </a:tr>
              <a:tr h="4481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NO FINANCIEROS</a:t>
                      </a:r>
                      <a:endParaRPr lang="es-PE" sz="2000" dirty="0"/>
                    </a:p>
                  </a:txBody>
                  <a:tcPr/>
                </a:tc>
              </a:tr>
              <a:tr h="4481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OTROS ACTIVOS</a:t>
                      </a:r>
                      <a:endParaRPr lang="es-PE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281807"/>
              </p:ext>
            </p:extLst>
          </p:nvPr>
        </p:nvGraphicFramePr>
        <p:xfrm>
          <a:off x="6458857" y="1257532"/>
          <a:ext cx="5050972" cy="4570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0972"/>
              </a:tblGrid>
              <a:tr h="456593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 smtClean="0"/>
                        <a:t>PASIVOS</a:t>
                      </a: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DEUDA OPERACIONAL</a:t>
                      </a: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539750" indent="-274638">
                        <a:buFont typeface="Wingdings" panose="05000000000000000000" pitchFamily="2" charset="2"/>
                        <a:buChar char="§"/>
                      </a:pPr>
                      <a:r>
                        <a:rPr lang="es-PE" sz="2000" dirty="0" smtClean="0"/>
                        <a:t>Cuentas por Pagar</a:t>
                      </a: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DEUDA PÚBLICA INTERNA</a:t>
                      </a: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DEUDA PÚBLICA EXTERNA</a:t>
                      </a: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PROVISIONES</a:t>
                      </a: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PE" sz="2000" dirty="0" smtClean="0"/>
                        <a:t>PATRIMONIO</a:t>
                      </a: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539750" indent="-274638">
                        <a:buFont typeface="Wingdings" panose="05000000000000000000" pitchFamily="2" charset="2"/>
                        <a:buChar char="§"/>
                      </a:pPr>
                      <a:r>
                        <a:rPr lang="es-PE" sz="2000" dirty="0" smtClean="0"/>
                        <a:t>Ingresos</a:t>
                      </a:r>
                      <a:r>
                        <a:rPr lang="es-PE" sz="2000" baseline="0" dirty="0" smtClean="0"/>
                        <a:t> Patrimoniales</a:t>
                      </a:r>
                      <a:endParaRPr lang="es-PE" sz="2000" dirty="0"/>
                    </a:p>
                  </a:txBody>
                  <a:tcPr/>
                </a:tc>
              </a:tr>
              <a:tr h="457056">
                <a:tc>
                  <a:txBody>
                    <a:bodyPr/>
                    <a:lstStyle/>
                    <a:p>
                      <a:pPr marL="539750" indent="-274638">
                        <a:buFont typeface="Wingdings" panose="05000000000000000000" pitchFamily="2" charset="2"/>
                        <a:buChar char="§"/>
                      </a:pPr>
                      <a:r>
                        <a:rPr lang="es-PE" sz="2000" dirty="0" smtClean="0"/>
                        <a:t>Gastos Patrimoniales</a:t>
                      </a:r>
                      <a:endParaRPr lang="es-PE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2494101" y="273089"/>
            <a:ext cx="745308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 CONTABLE GUBERNAMENTAL - 2009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1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43196" y="1244763"/>
            <a:ext cx="972789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L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PE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el proceso de integración presupuestario / contable, desde el punto de vista conceptual y de flujos financieros, es posible alcanzar la relación en la medida que las proyecciones de ingresos representan incrementos patrimoniales y/o financiamientos, como disminución de activos no operacionales; a su vez, desde la perspectiva de la proyección de gastos constituyen aumentos de activos no operacionales, disminución de patrimonio y/o amortización de créditos.</a:t>
            </a:r>
            <a:r>
              <a:rPr lang="es-P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Comprende todo tipo de activo excluyendo aquellos propios del ciclo operacional, tales como disponibilidades, cuentas por cobrar, cuentas por pagar, anticipos e intermediación de fondos, etc.</a:t>
            </a:r>
            <a:endParaRPr lang="es-PE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641487" y="274331"/>
            <a:ext cx="933131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RELACIÓN  PRESUPUESTARIA / CONTABLE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81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751627"/>
              </p:ext>
            </p:extLst>
          </p:nvPr>
        </p:nvGraphicFramePr>
        <p:xfrm>
          <a:off x="348342" y="899883"/>
          <a:ext cx="3222171" cy="560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2171"/>
              </a:tblGrid>
              <a:tr h="599924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INGRESOS</a:t>
                      </a:r>
                      <a:r>
                        <a:rPr lang="es-PE" baseline="0" dirty="0" smtClean="0"/>
                        <a:t> PRESUPUESTARIOS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s-PE" dirty="0" smtClean="0"/>
                        <a:t>1. IMPUESTOS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2. CONTRIBUCIONES SOCIALES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3. VENTA</a:t>
                      </a:r>
                      <a:r>
                        <a:rPr lang="es-PE" baseline="0" dirty="0" smtClean="0"/>
                        <a:t> DE BIENES Y SERVICIOS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4. DONACIONES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dirty="0" smtClean="0"/>
                        <a:t>5. OTROS INGRESOS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pPr marL="177800" indent="-177800"/>
                      <a:r>
                        <a:rPr lang="es-PE" dirty="0" smtClean="0"/>
                        <a:t>6. VENTA DE ACTIVOS NO FINANCIEROS</a:t>
                      </a:r>
                      <a:endParaRPr lang="es-PE" dirty="0"/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pPr marL="177800" indent="-177800"/>
                      <a:r>
                        <a:rPr lang="es-PE" dirty="0" smtClean="0"/>
                        <a:t>7. LIQUIDACIÓN</a:t>
                      </a:r>
                      <a:r>
                        <a:rPr lang="es-PE" baseline="0" dirty="0" smtClean="0"/>
                        <a:t> DE ACTIVOS FINANCIEROS</a:t>
                      </a:r>
                    </a:p>
                  </a:txBody>
                  <a:tcPr anchor="ctr"/>
                </a:tc>
              </a:tr>
              <a:tr h="599924">
                <a:tc>
                  <a:txBody>
                    <a:bodyPr/>
                    <a:lstStyle/>
                    <a:p>
                      <a:r>
                        <a:rPr lang="es-PE" baseline="0" dirty="0" smtClean="0"/>
                        <a:t>8. ENDEUDAMIENTO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574453"/>
              </p:ext>
            </p:extLst>
          </p:nvPr>
        </p:nvGraphicFramePr>
        <p:xfrm>
          <a:off x="6328226" y="905450"/>
          <a:ext cx="3236685" cy="5640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6685"/>
              </a:tblGrid>
              <a:tr h="607645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GASTOS PRESUPUESTARIOS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pPr marL="177800" indent="-177800"/>
                      <a:r>
                        <a:rPr lang="es-PE" dirty="0" smtClean="0"/>
                        <a:t>1.PERSONAL</a:t>
                      </a:r>
                      <a:r>
                        <a:rPr lang="es-PE" baseline="0" dirty="0" smtClean="0"/>
                        <a:t> Y OBLIGACIONES SOCIALES</a:t>
                      </a:r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r>
                        <a:rPr lang="es-PE" dirty="0" smtClean="0"/>
                        <a:t>2.PRESTACIONES</a:t>
                      </a:r>
                      <a:r>
                        <a:rPr lang="es-PE" baseline="0" dirty="0" smtClean="0"/>
                        <a:t> SOCIALES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r>
                        <a:rPr lang="es-PE" dirty="0" smtClean="0"/>
                        <a:t>3. COMPRA DE BIENES Y SERVICIOS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4. DONACIONES</a:t>
                      </a:r>
                    </a:p>
                  </a:txBody>
                  <a:tcPr anchor="ctr"/>
                </a:tc>
              </a:tr>
              <a:tr h="617079">
                <a:tc>
                  <a:txBody>
                    <a:bodyPr/>
                    <a:lstStyle/>
                    <a:p>
                      <a:r>
                        <a:rPr lang="es-PE" dirty="0" smtClean="0"/>
                        <a:t>5. OTROS GASTOS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pPr marL="177800" indent="-177800"/>
                      <a:r>
                        <a:rPr lang="es-PE" dirty="0" smtClean="0"/>
                        <a:t>6. ADQUISICIÓN</a:t>
                      </a:r>
                      <a:r>
                        <a:rPr lang="es-PE" baseline="0" dirty="0" smtClean="0"/>
                        <a:t> DE ACTIVOS NO FINANCIEROS</a:t>
                      </a:r>
                      <a:endParaRPr lang="es-PE" dirty="0"/>
                    </a:p>
                  </a:txBody>
                  <a:tcPr anchor="ctr"/>
                </a:tc>
              </a:tr>
              <a:tr h="607645">
                <a:tc>
                  <a:txBody>
                    <a:bodyPr/>
                    <a:lstStyle/>
                    <a:p>
                      <a:pPr marL="177800" indent="-177800"/>
                      <a:r>
                        <a:rPr lang="es-PE" dirty="0" smtClean="0"/>
                        <a:t>7. ADQUISICIÓN DE ACTIVOS FINANCIEROS</a:t>
                      </a:r>
                      <a:endParaRPr lang="es-PE" dirty="0"/>
                    </a:p>
                  </a:txBody>
                  <a:tcPr anchor="ctr"/>
                </a:tc>
              </a:tr>
              <a:tr h="5231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dirty="0" smtClean="0"/>
                        <a:t>8. SERVICIO DE LA DEUDA PÚBLICA</a:t>
                      </a:r>
                      <a:endParaRPr lang="es-PE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Cerrar llave 2"/>
          <p:cNvSpPr/>
          <p:nvPr/>
        </p:nvSpPr>
        <p:spPr>
          <a:xfrm>
            <a:off x="3599543" y="1538514"/>
            <a:ext cx="333828" cy="3091543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errar llave 4"/>
          <p:cNvSpPr/>
          <p:nvPr/>
        </p:nvSpPr>
        <p:spPr>
          <a:xfrm>
            <a:off x="3628571" y="4630057"/>
            <a:ext cx="304800" cy="1262743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Flecha derecha 5"/>
          <p:cNvSpPr/>
          <p:nvPr/>
        </p:nvSpPr>
        <p:spPr>
          <a:xfrm>
            <a:off x="3628571" y="6074229"/>
            <a:ext cx="304800" cy="3429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Triángulo isósceles 6"/>
          <p:cNvSpPr/>
          <p:nvPr/>
        </p:nvSpPr>
        <p:spPr>
          <a:xfrm>
            <a:off x="4000499" y="2890156"/>
            <a:ext cx="391885" cy="44087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4305300" y="2747083"/>
            <a:ext cx="283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dirty="0">
                <a:ln w="25400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endParaRPr lang="es-PE" dirty="0">
              <a:ln w="25400">
                <a:solidFill>
                  <a:schemeClr val="tx1"/>
                </a:solidFill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566554" y="2959351"/>
            <a:ext cx="132805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1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Patrimonio</a:t>
            </a:r>
            <a:endParaRPr lang="es-P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riángulo isósceles 9"/>
          <p:cNvSpPr/>
          <p:nvPr/>
        </p:nvSpPr>
        <p:spPr>
          <a:xfrm>
            <a:off x="4007751" y="5016502"/>
            <a:ext cx="391885" cy="44087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ángulo 10"/>
          <p:cNvSpPr/>
          <p:nvPr/>
        </p:nvSpPr>
        <p:spPr>
          <a:xfrm>
            <a:off x="4312552" y="4873429"/>
            <a:ext cx="283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dirty="0" smtClean="0">
                <a:ln w="25400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endParaRPr lang="es-PE" dirty="0">
              <a:ln w="25400">
                <a:solidFill>
                  <a:schemeClr val="tx1"/>
                </a:solidFill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4399636" y="5027641"/>
            <a:ext cx="150222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1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Activos No Operacionales</a:t>
            </a:r>
            <a:endParaRPr lang="es-P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riángulo isósceles 12"/>
          <p:cNvSpPr/>
          <p:nvPr/>
        </p:nvSpPr>
        <p:spPr>
          <a:xfrm>
            <a:off x="4000497" y="5996214"/>
            <a:ext cx="391885" cy="44087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Rectángulo 13"/>
          <p:cNvSpPr/>
          <p:nvPr/>
        </p:nvSpPr>
        <p:spPr>
          <a:xfrm>
            <a:off x="4305298" y="5853141"/>
            <a:ext cx="283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dirty="0">
                <a:ln w="25400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endParaRPr lang="es-PE" dirty="0">
              <a:ln w="25400">
                <a:solidFill>
                  <a:schemeClr val="tx1"/>
                </a:solidFill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459508" y="6065409"/>
            <a:ext cx="143509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1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Deuda Pública</a:t>
            </a:r>
            <a:endParaRPr lang="es-P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errar llave 15"/>
          <p:cNvSpPr/>
          <p:nvPr/>
        </p:nvSpPr>
        <p:spPr>
          <a:xfrm>
            <a:off x="9630222" y="1531260"/>
            <a:ext cx="333828" cy="3091543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Cerrar llave 16"/>
          <p:cNvSpPr/>
          <p:nvPr/>
        </p:nvSpPr>
        <p:spPr>
          <a:xfrm>
            <a:off x="9659250" y="4622803"/>
            <a:ext cx="304800" cy="1262743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Flecha derecha 17"/>
          <p:cNvSpPr/>
          <p:nvPr/>
        </p:nvSpPr>
        <p:spPr>
          <a:xfrm>
            <a:off x="9659250" y="6066975"/>
            <a:ext cx="304800" cy="3429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Triángulo isósceles 18"/>
          <p:cNvSpPr/>
          <p:nvPr/>
        </p:nvSpPr>
        <p:spPr>
          <a:xfrm>
            <a:off x="10031178" y="2882902"/>
            <a:ext cx="391885" cy="44087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Rectángulo 19"/>
          <p:cNvSpPr/>
          <p:nvPr/>
        </p:nvSpPr>
        <p:spPr>
          <a:xfrm>
            <a:off x="10335979" y="2739829"/>
            <a:ext cx="283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dirty="0" smtClean="0">
                <a:ln w="25400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endParaRPr lang="es-PE" dirty="0">
              <a:ln w="25400">
                <a:solidFill>
                  <a:schemeClr val="tx1"/>
                </a:solidFill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0597233" y="2952097"/>
            <a:ext cx="132805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1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Patrimonio</a:t>
            </a:r>
            <a:endParaRPr lang="es-P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riángulo isósceles 21"/>
          <p:cNvSpPr/>
          <p:nvPr/>
        </p:nvSpPr>
        <p:spPr>
          <a:xfrm>
            <a:off x="10038430" y="5009248"/>
            <a:ext cx="391885" cy="44087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Rectángulo 22"/>
          <p:cNvSpPr/>
          <p:nvPr/>
        </p:nvSpPr>
        <p:spPr>
          <a:xfrm>
            <a:off x="10343231" y="4866175"/>
            <a:ext cx="283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dirty="0" smtClean="0">
                <a:ln w="25400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endParaRPr lang="es-PE" dirty="0">
              <a:ln w="25400">
                <a:solidFill>
                  <a:schemeClr val="tx1"/>
                </a:solidFill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10430315" y="5020387"/>
            <a:ext cx="150222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1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Activos No Operacionales</a:t>
            </a:r>
            <a:endParaRPr lang="es-P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Triángulo isósceles 24"/>
          <p:cNvSpPr/>
          <p:nvPr/>
        </p:nvSpPr>
        <p:spPr>
          <a:xfrm>
            <a:off x="10031176" y="5988960"/>
            <a:ext cx="391885" cy="44087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Rectángulo 25"/>
          <p:cNvSpPr/>
          <p:nvPr/>
        </p:nvSpPr>
        <p:spPr>
          <a:xfrm>
            <a:off x="10335977" y="5845887"/>
            <a:ext cx="283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dirty="0" smtClean="0">
                <a:ln w="25400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endParaRPr lang="es-PE" dirty="0">
              <a:ln w="25400">
                <a:solidFill>
                  <a:schemeClr val="tx1"/>
                </a:solidFill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10490187" y="6058155"/>
            <a:ext cx="143509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15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Deuda Pública</a:t>
            </a:r>
            <a:endParaRPr lang="es-PE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Llamada rectangular 27"/>
          <p:cNvSpPr/>
          <p:nvPr/>
        </p:nvSpPr>
        <p:spPr>
          <a:xfrm>
            <a:off x="3935195" y="914400"/>
            <a:ext cx="1966666" cy="566062"/>
          </a:xfrm>
          <a:prstGeom prst="wedgeRectCallout">
            <a:avLst>
              <a:gd name="adj1" fmla="val -24175"/>
              <a:gd name="adj2" fmla="val 2740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FLUJOS FINANCIEROS (Abonos)</a:t>
            </a:r>
            <a:endParaRPr lang="es-MX" sz="1400" b="1" dirty="0"/>
          </a:p>
        </p:txBody>
      </p:sp>
      <p:sp>
        <p:nvSpPr>
          <p:cNvPr id="29" name="Llamada rectangular 28"/>
          <p:cNvSpPr/>
          <p:nvPr/>
        </p:nvSpPr>
        <p:spPr>
          <a:xfrm>
            <a:off x="9907822" y="907146"/>
            <a:ext cx="1966666" cy="566062"/>
          </a:xfrm>
          <a:prstGeom prst="wedgeRectCallout">
            <a:avLst>
              <a:gd name="adj1" fmla="val -20254"/>
              <a:gd name="adj2" fmla="val 270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FLUJOS FINANCIEROS (Cargos)</a:t>
            </a:r>
            <a:endParaRPr lang="es-MX" sz="1400" b="1" dirty="0"/>
          </a:p>
        </p:txBody>
      </p:sp>
      <p:sp>
        <p:nvSpPr>
          <p:cNvPr id="30" name="Rectángulo 29"/>
          <p:cNvSpPr/>
          <p:nvPr/>
        </p:nvSpPr>
        <p:spPr>
          <a:xfrm>
            <a:off x="1666201" y="261975"/>
            <a:ext cx="911314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RELACIÓN PRESUPUESTARIA  / CONTABLE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3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/>
      <p:bldP spid="9" grpId="0"/>
      <p:bldP spid="10" grpId="0" animBg="1"/>
      <p:bldP spid="11" grpId="0"/>
      <p:bldP spid="12" grpId="0"/>
      <p:bldP spid="13" grpId="0" animBg="1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 animBg="1"/>
      <p:bldP spid="23" grpId="0"/>
      <p:bldP spid="24" grpId="0"/>
      <p:bldP spid="25" grpId="0" animBg="1"/>
      <p:bldP spid="26" grpId="0"/>
      <p:bldP spid="27" grpId="0"/>
      <p:bldP spid="28" grpId="0" animBg="1"/>
      <p:bldP spid="2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43954" y="1188357"/>
            <a:ext cx="972789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L" sz="2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PE" sz="22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contabilización de los eventos económicos, con afectación presupuestaria, y de acuerdo a las relaciones indicadas precedentemente, permiten concluir que los flujos financieros de ingresos presupuestarios dan origen a abonos (Haber) en las cuentas que reflejan el efecto producto de la gestión presupuestaria, situación que exige como contra-partida un cargo (Debe) en las cuentas por cobrar, desde el punto de vista monetario.</a:t>
            </a:r>
            <a:r>
              <a:rPr lang="es-P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 modelo opera sobre base devengado, en caso contrario afecta directamente las disponibilidades de recursos.</a:t>
            </a:r>
            <a:endParaRPr lang="es-PE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562638" y="409014"/>
            <a:ext cx="996621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FLUJOS FINANCIEROS DE INGRESOS PRESUPUESTARIOS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8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06285" y="1569349"/>
            <a:ext cx="2939143" cy="132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Patrimonial</a:t>
            </a:r>
          </a:p>
          <a:p>
            <a:pPr algn="ctr"/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smtClean="0">
                <a:solidFill>
                  <a:schemeClr val="tx1"/>
                </a:solidFill>
              </a:rPr>
              <a:t>                                             </a:t>
            </a:r>
            <a:r>
              <a:rPr lang="es-MX" sz="1500" dirty="0" smtClean="0">
                <a:solidFill>
                  <a:schemeClr val="tx1"/>
                </a:solidFill>
              </a:rPr>
              <a:t>Haber</a:t>
            </a:r>
            <a:endParaRPr lang="es-MX" sz="1500" dirty="0">
              <a:solidFill>
                <a:schemeClr val="tx1"/>
              </a:solidFill>
            </a:endParaRPr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1451428" y="2151738"/>
            <a:ext cx="2594429" cy="1451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>
            <a:off x="2775857" y="2166253"/>
            <a:ext cx="0" cy="609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2868381" y="2289870"/>
            <a:ext cx="119742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Aumento</a:t>
            </a:r>
            <a:endParaRPr lang="es-P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328058" y="3207650"/>
            <a:ext cx="2939143" cy="132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Activos No </a:t>
            </a:r>
            <a:r>
              <a:rPr lang="es-MX" dirty="0" err="1" smtClean="0">
                <a:solidFill>
                  <a:schemeClr val="tx1"/>
                </a:solidFill>
              </a:rPr>
              <a:t>Operac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smtClean="0">
                <a:solidFill>
                  <a:schemeClr val="tx1"/>
                </a:solidFill>
              </a:rPr>
              <a:t>                                             </a:t>
            </a:r>
            <a:r>
              <a:rPr lang="es-MX" sz="1500" dirty="0" smtClean="0">
                <a:solidFill>
                  <a:schemeClr val="tx1"/>
                </a:solidFill>
              </a:rPr>
              <a:t>Haber</a:t>
            </a:r>
            <a:endParaRPr lang="es-MX" sz="1500" dirty="0">
              <a:solidFill>
                <a:schemeClr val="tx1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1473201" y="3790039"/>
            <a:ext cx="2594429" cy="1451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2797630" y="3804554"/>
            <a:ext cx="0" cy="609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1333499" y="4927589"/>
            <a:ext cx="2939143" cy="132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Deuda Pública</a:t>
            </a:r>
          </a:p>
          <a:p>
            <a:pPr algn="ctr"/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smtClean="0">
                <a:solidFill>
                  <a:schemeClr val="tx1"/>
                </a:solidFill>
              </a:rPr>
              <a:t>                                             </a:t>
            </a:r>
            <a:r>
              <a:rPr lang="es-MX" sz="1500" dirty="0" smtClean="0">
                <a:solidFill>
                  <a:schemeClr val="tx1"/>
                </a:solidFill>
              </a:rPr>
              <a:t>Haber</a:t>
            </a:r>
            <a:endParaRPr lang="es-MX" sz="1500" dirty="0">
              <a:solidFill>
                <a:schemeClr val="tx1"/>
              </a:solidFill>
            </a:endParaRPr>
          </a:p>
        </p:txBody>
      </p:sp>
      <p:cxnSp>
        <p:nvCxnSpPr>
          <p:cNvPr id="14" name="Conector recto 13"/>
          <p:cNvCxnSpPr/>
          <p:nvPr/>
        </p:nvCxnSpPr>
        <p:spPr>
          <a:xfrm flipV="1">
            <a:off x="1478642" y="5509978"/>
            <a:ext cx="2594429" cy="1451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2803071" y="5524493"/>
            <a:ext cx="0" cy="609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2841167" y="3928163"/>
            <a:ext cx="139337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Disminución</a:t>
            </a:r>
            <a:endParaRPr lang="es-P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2879264" y="5599118"/>
            <a:ext cx="119742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Aumento</a:t>
            </a:r>
            <a:endParaRPr lang="es-P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8120752" y="2930072"/>
            <a:ext cx="2939143" cy="16438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Cuentas por Cobrar</a:t>
            </a:r>
          </a:p>
          <a:p>
            <a:r>
              <a:rPr lang="es-MX" sz="1500" dirty="0" smtClean="0">
                <a:solidFill>
                  <a:schemeClr val="tx1"/>
                </a:solidFill>
              </a:rPr>
              <a:t>Debe</a:t>
            </a:r>
            <a:endParaRPr lang="es-MX" sz="1500" dirty="0">
              <a:solidFill>
                <a:schemeClr val="tx1"/>
              </a:solidFill>
            </a:endParaRPr>
          </a:p>
        </p:txBody>
      </p:sp>
      <p:cxnSp>
        <p:nvCxnSpPr>
          <p:cNvPr id="19" name="Conector recto 18"/>
          <p:cNvCxnSpPr/>
          <p:nvPr/>
        </p:nvCxnSpPr>
        <p:spPr>
          <a:xfrm flipV="1">
            <a:off x="8265895" y="3512462"/>
            <a:ext cx="2594429" cy="1451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9590324" y="3526977"/>
            <a:ext cx="10876" cy="86541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8262264" y="3650594"/>
            <a:ext cx="1197428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Aumento</a:t>
            </a:r>
          </a:p>
          <a:p>
            <a:pPr algn="ctr">
              <a:spcAft>
                <a:spcPts val="0"/>
              </a:spcAft>
            </a:pPr>
            <a:r>
              <a:rPr lang="es-MX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</a:p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Derechos</a:t>
            </a:r>
            <a:endParaRPr lang="es-P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3" name="Conector angular 22"/>
          <p:cNvCxnSpPr>
            <a:stCxn id="9" idx="3"/>
            <a:endCxn id="21" idx="1"/>
          </p:cNvCxnSpPr>
          <p:nvPr/>
        </p:nvCxnSpPr>
        <p:spPr>
          <a:xfrm>
            <a:off x="4065809" y="2474536"/>
            <a:ext cx="4196455" cy="1637723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>
            <a:stCxn id="16" idx="3"/>
            <a:endCxn id="21" idx="1"/>
          </p:cNvCxnSpPr>
          <p:nvPr/>
        </p:nvCxnSpPr>
        <p:spPr>
          <a:xfrm flipV="1">
            <a:off x="4234543" y="4112259"/>
            <a:ext cx="4027721" cy="57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>
            <a:stCxn id="17" idx="3"/>
            <a:endCxn id="21" idx="1"/>
          </p:cNvCxnSpPr>
          <p:nvPr/>
        </p:nvCxnSpPr>
        <p:spPr>
          <a:xfrm flipV="1">
            <a:off x="4076692" y="4112259"/>
            <a:ext cx="4185572" cy="1671525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ángulo 32"/>
          <p:cNvSpPr/>
          <p:nvPr/>
        </p:nvSpPr>
        <p:spPr>
          <a:xfrm>
            <a:off x="1451428" y="273090"/>
            <a:ext cx="995385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FLUJOS FINANCIEROS DE INGRESOS PRESUPUESTARIOS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268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3" grpId="0" animBg="1"/>
      <p:bldP spid="16" grpId="0" animBg="1"/>
      <p:bldP spid="17" grpId="0" animBg="1"/>
      <p:bldP spid="18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5850D8-619C-429A-B05A-659748B01FB4}" type="slidenum">
              <a:rPr lang="es-PE"/>
              <a:pPr/>
              <a:t>3</a:t>
            </a:fld>
            <a:endParaRPr lang="es-PE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9638" y="304800"/>
            <a:ext cx="11282362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s-MX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REFORMA DE LA ADMINISTRACIÓN FINANCIERA</a:t>
            </a:r>
            <a:endParaRPr lang="es-ES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59242" y="1272747"/>
            <a:ext cx="10231396" cy="453274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s-MX" b="1" dirty="0" smtClean="0"/>
              <a:t>MODERNIZACIÓN DE LA GESTIÓN FINANCIERA</a:t>
            </a:r>
          </a:p>
          <a:p>
            <a:pPr algn="just" eaLnBrk="1" hangingPunct="1"/>
            <a:r>
              <a:rPr lang="es-MX" b="1" dirty="0" smtClean="0"/>
              <a:t>TRANSPARENCIA EN LA GESTIÓN DE LOS RECURSOS PÚBLICOS</a:t>
            </a:r>
          </a:p>
          <a:p>
            <a:pPr algn="just" eaLnBrk="1" hangingPunct="1"/>
            <a:r>
              <a:rPr lang="es-MX" b="1" dirty="0" smtClean="0"/>
              <a:t>INFORMACIÓN OPORTUNA Y CONFIABLE PARA LA TOMA DE DECISIONES</a:t>
            </a:r>
          </a:p>
          <a:p>
            <a:pPr algn="just" eaLnBrk="1" hangingPunct="1"/>
            <a:r>
              <a:rPr lang="es-MX" b="1" dirty="0" smtClean="0"/>
              <a:t>GESTIÓN PÚBLICA CON ECONOMÍA EFICIENCIA Y EFECTIVIDAD</a:t>
            </a:r>
          </a:p>
          <a:p>
            <a:pPr algn="just" eaLnBrk="1" hangingPunct="1"/>
            <a:r>
              <a:rPr lang="es-MX" b="1" dirty="0" smtClean="0"/>
              <a:t>INTEROPERATIVIDAD ENTRE LOS SISTEMAS QUE CONFORMAN LA ADMINISTRACIÓN FINANCIERA</a:t>
            </a:r>
          </a:p>
          <a:p>
            <a:pPr algn="just" eaLnBrk="1" hangingPunct="1"/>
            <a:r>
              <a:rPr lang="es-MX" b="1" dirty="0" smtClean="0"/>
              <a:t>DESARROLLO DEL SISTEMA INTEGRADO DE  ADMINISTRACIÓN FINANCIERA, COMO MEDIO DE REGISTRO  DE LAS OPERACIONES PRESUPUESTARIAS Y FINANCIERAS</a:t>
            </a:r>
            <a:endParaRPr lang="es-ES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51428" y="1357863"/>
            <a:ext cx="972789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L" sz="2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PE" sz="22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contabilización de los eventos económicos, con afectación presupuestaria, y de acuerdo a las relaciones indicadas precedentemente, permiten concluir que los flujos financieros de gastos presupuestarios dan origen a cargos (Debe) en las cuentas que reflejan el efecto producto de la gestión presupuestaria, situación que exige como contra-partida un abono (Haber) en las cuentas por pagar, desde el punto vista monetario.</a:t>
            </a:r>
            <a:endParaRPr lang="es-P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451428" y="273090"/>
            <a:ext cx="94088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FLUJOS FINANCIEROS DE GASTOS PRESUPUESTARIOS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6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266227" y="1536691"/>
            <a:ext cx="2939143" cy="132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Patrimonial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Debe</a:t>
            </a:r>
            <a:endParaRPr lang="es-MX" sz="1500" dirty="0">
              <a:solidFill>
                <a:schemeClr val="tx1"/>
              </a:solidFill>
            </a:endParaRPr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7411370" y="2119080"/>
            <a:ext cx="2594429" cy="1451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>
            <a:off x="8735799" y="2133595"/>
            <a:ext cx="0" cy="609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7319660" y="2257212"/>
            <a:ext cx="138249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Disminución</a:t>
            </a:r>
            <a:endParaRPr lang="es-P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7288000" y="3174992"/>
            <a:ext cx="2939143" cy="132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Activos No </a:t>
            </a:r>
            <a:r>
              <a:rPr lang="es-MX" dirty="0" err="1" smtClean="0">
                <a:solidFill>
                  <a:schemeClr val="tx1"/>
                </a:solidFill>
              </a:rPr>
              <a:t>Operac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Debe</a:t>
            </a:r>
            <a:endParaRPr lang="es-MX" sz="1500" dirty="0">
              <a:solidFill>
                <a:schemeClr val="tx1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7433143" y="3757381"/>
            <a:ext cx="2594429" cy="1451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8757572" y="3771896"/>
            <a:ext cx="0" cy="609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7293441" y="4894931"/>
            <a:ext cx="2939143" cy="132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Deuda Pública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Debe</a:t>
            </a:r>
            <a:endParaRPr lang="es-MX" sz="1500" dirty="0">
              <a:solidFill>
                <a:schemeClr val="tx1"/>
              </a:solidFill>
            </a:endParaRPr>
          </a:p>
        </p:txBody>
      </p:sp>
      <p:cxnSp>
        <p:nvCxnSpPr>
          <p:cNvPr id="14" name="Conector recto 13"/>
          <p:cNvCxnSpPr/>
          <p:nvPr/>
        </p:nvCxnSpPr>
        <p:spPr>
          <a:xfrm flipV="1">
            <a:off x="7438584" y="5477320"/>
            <a:ext cx="2594429" cy="1451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8763013" y="5491835"/>
            <a:ext cx="0" cy="609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7478499" y="3895505"/>
            <a:ext cx="1094009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Aumento</a:t>
            </a:r>
            <a:endParaRPr lang="es-P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7385963" y="5566460"/>
            <a:ext cx="1371607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Disminución</a:t>
            </a:r>
            <a:endParaRPr lang="es-P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1067460" y="2930072"/>
            <a:ext cx="3405389" cy="16438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Cuentas por Pagar</a:t>
            </a:r>
          </a:p>
          <a:p>
            <a:r>
              <a:rPr lang="es-MX" sz="1500" dirty="0" smtClean="0">
                <a:solidFill>
                  <a:schemeClr val="tx1"/>
                </a:solidFill>
              </a:rPr>
              <a:t>                                                        Haber</a:t>
            </a:r>
            <a:endParaRPr lang="es-MX" sz="1500" dirty="0">
              <a:solidFill>
                <a:schemeClr val="tx1"/>
              </a:solidFill>
            </a:endParaRPr>
          </a:p>
        </p:txBody>
      </p:sp>
      <p:cxnSp>
        <p:nvCxnSpPr>
          <p:cNvPr id="19" name="Conector recto 18"/>
          <p:cNvCxnSpPr/>
          <p:nvPr/>
        </p:nvCxnSpPr>
        <p:spPr>
          <a:xfrm flipV="1">
            <a:off x="1212603" y="3505265"/>
            <a:ext cx="3005992" cy="2171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2537032" y="3526977"/>
            <a:ext cx="10876" cy="86541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2613230" y="3617936"/>
            <a:ext cx="1759448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Aumento</a:t>
            </a:r>
          </a:p>
          <a:p>
            <a:pPr algn="ctr">
              <a:spcAft>
                <a:spcPts val="0"/>
              </a:spcAft>
            </a:pPr>
            <a:r>
              <a:rPr lang="es-MX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</a:p>
          <a:p>
            <a:pPr algn="ctr">
              <a:spcAft>
                <a:spcPts val="0"/>
              </a:spcAft>
            </a:pPr>
            <a:r>
              <a:rPr lang="es-MX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Obligaciones</a:t>
            </a:r>
            <a:endParaRPr lang="es-P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3" name="Conector angular 22"/>
          <p:cNvCxnSpPr>
            <a:stCxn id="9" idx="1"/>
            <a:endCxn id="21" idx="3"/>
          </p:cNvCxnSpPr>
          <p:nvPr/>
        </p:nvCxnSpPr>
        <p:spPr>
          <a:xfrm rot="10800000" flipV="1">
            <a:off x="4372678" y="2441877"/>
            <a:ext cx="2946982" cy="163772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>
            <a:stCxn id="16" idx="1"/>
            <a:endCxn id="21" idx="3"/>
          </p:cNvCxnSpPr>
          <p:nvPr/>
        </p:nvCxnSpPr>
        <p:spPr>
          <a:xfrm rot="10800000">
            <a:off x="4372679" y="4079601"/>
            <a:ext cx="3105821" cy="57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>
            <a:stCxn id="17" idx="1"/>
            <a:endCxn id="21" idx="3"/>
          </p:cNvCxnSpPr>
          <p:nvPr/>
        </p:nvCxnSpPr>
        <p:spPr>
          <a:xfrm rot="10800000">
            <a:off x="4372679" y="4079602"/>
            <a:ext cx="3013285" cy="167152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ángulo 32"/>
          <p:cNvSpPr/>
          <p:nvPr/>
        </p:nvSpPr>
        <p:spPr>
          <a:xfrm>
            <a:off x="1451428" y="273090"/>
            <a:ext cx="94088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FLUJOS FINANCIEROS DE GASTOS PRESUPUESTARIOS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22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3" grpId="0" animBg="1"/>
      <p:bldP spid="16" grpId="0" animBg="1"/>
      <p:bldP spid="17" grpId="0" animBg="1"/>
      <p:bldP spid="18" grpId="0" animBg="1"/>
      <p:bldP spid="2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656704" y="2697082"/>
            <a:ext cx="86991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 CONTABLE GUBERNAMENTAL - 2009</a:t>
            </a:r>
            <a:endParaRPr lang="es-PE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28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9CB89283-ECD7-46F9-A627-894C41FCC6E3}" type="slidenum">
              <a:rPr lang="es-ES" sz="1200"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s-ES" sz="1200">
              <a:latin typeface="Arial" panose="020B0604020202020204" pitchFamily="34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758893"/>
            <a:ext cx="8286750" cy="498163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PE" b="1" dirty="0" smtClean="0">
                <a:latin typeface="Arial" pitchFamily="34" charset="0"/>
                <a:cs typeface="Arial" pitchFamily="34" charset="0"/>
              </a:rPr>
              <a:t>Artículo 1 Ley Nº 28708 - Ley del Sistema Nacional de Contabilidad, principios regulatorios:</a:t>
            </a:r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es-PE" sz="2100" b="1" dirty="0" smtClean="0"/>
              <a:t>		</a:t>
            </a: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 smtClean="0"/>
          </a:p>
          <a:p>
            <a:pPr lvl="1" algn="just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s-PE" sz="2100" b="1" dirty="0"/>
          </a:p>
          <a:p>
            <a:pPr algn="just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s-PE" b="1" dirty="0" smtClean="0"/>
              <a:t>Normas Internacionales de Contabilidad del Sector Público – NICSP, oficializadas por el Consejo Normativo de Contabilidad</a:t>
            </a:r>
            <a:r>
              <a:rPr lang="es-PE" dirty="0" smtClean="0"/>
              <a:t>.</a:t>
            </a:r>
          </a:p>
        </p:txBody>
      </p:sp>
      <p:sp>
        <p:nvSpPr>
          <p:cNvPr id="78852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388530" y="1165168"/>
            <a:ext cx="6575425" cy="593725"/>
          </a:xfrm>
        </p:spPr>
        <p:txBody>
          <a:bodyPr/>
          <a:lstStyle/>
          <a:p>
            <a:pPr algn="l">
              <a:defRPr/>
            </a:pPr>
            <a:r>
              <a:rPr lang="es-ES" sz="2800" b="1" u="sng" dirty="0"/>
              <a:t>MARCO NORMATIVO </a:t>
            </a:r>
          </a:p>
        </p:txBody>
      </p:sp>
      <p:grpSp>
        <p:nvGrpSpPr>
          <p:cNvPr id="76806" name="Group 6"/>
          <p:cNvGrpSpPr>
            <a:grpSpLocks/>
          </p:cNvGrpSpPr>
          <p:nvPr/>
        </p:nvGrpSpPr>
        <p:grpSpPr bwMode="auto">
          <a:xfrm>
            <a:off x="2711451" y="2781300"/>
            <a:ext cx="7129463" cy="3081338"/>
            <a:chOff x="748" y="1602"/>
            <a:chExt cx="4491" cy="1941"/>
          </a:xfrm>
        </p:grpSpPr>
        <p:sp>
          <p:nvSpPr>
            <p:cNvPr id="232455" name="Rectangle 7"/>
            <p:cNvSpPr>
              <a:spLocks noChangeArrowheads="1"/>
            </p:cNvSpPr>
            <p:nvPr/>
          </p:nvSpPr>
          <p:spPr bwMode="auto">
            <a:xfrm>
              <a:off x="748" y="1602"/>
              <a:ext cx="4491" cy="212"/>
            </a:xfrm>
            <a:prstGeom prst="rect">
              <a:avLst/>
            </a:prstGeom>
            <a:solidFill>
              <a:schemeClr val="tx1"/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UNIFORMIDAD: Normas y procedimientos homogéneos</a:t>
              </a:r>
            </a:p>
          </p:txBody>
        </p:sp>
        <p:sp>
          <p:nvSpPr>
            <p:cNvPr id="232456" name="Rectangle 8"/>
            <p:cNvSpPr>
              <a:spLocks noChangeArrowheads="1"/>
            </p:cNvSpPr>
            <p:nvPr/>
          </p:nvSpPr>
          <p:spPr bwMode="auto">
            <a:xfrm>
              <a:off x="748" y="2886"/>
              <a:ext cx="4491" cy="212"/>
            </a:xfrm>
            <a:prstGeom prst="rect">
              <a:avLst/>
            </a:prstGeom>
            <a:solidFill>
              <a:schemeClr val="tx1"/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TRANSPARENCIA: Libre acceso a la información y Control Ciudadano</a:t>
              </a:r>
              <a:endParaRPr lang="es-ES" sz="16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endParaRPr>
            </a:p>
          </p:txBody>
        </p:sp>
        <p:sp>
          <p:nvSpPr>
            <p:cNvPr id="232457" name="Rectangle 9"/>
            <p:cNvSpPr>
              <a:spLocks noChangeArrowheads="1"/>
            </p:cNvSpPr>
            <p:nvPr/>
          </p:nvSpPr>
          <p:spPr bwMode="auto">
            <a:xfrm>
              <a:off x="748" y="2041"/>
              <a:ext cx="4491" cy="212"/>
            </a:xfrm>
            <a:prstGeom prst="rect">
              <a:avLst/>
            </a:prstGeom>
            <a:solidFill>
              <a:schemeClr val="tx1"/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INTEGRIDAD: Registro sistemático de todos los hechos económicos</a:t>
              </a:r>
              <a:endParaRPr lang="es-ES" sz="16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endParaRPr>
            </a:p>
          </p:txBody>
        </p:sp>
        <p:sp>
          <p:nvSpPr>
            <p:cNvPr id="232458" name="Rectangle 10"/>
            <p:cNvSpPr>
              <a:spLocks noChangeArrowheads="1"/>
            </p:cNvSpPr>
            <p:nvPr/>
          </p:nvSpPr>
          <p:spPr bwMode="auto">
            <a:xfrm>
              <a:off x="748" y="2449"/>
              <a:ext cx="4491" cy="212"/>
            </a:xfrm>
            <a:prstGeom prst="rect">
              <a:avLst/>
            </a:prstGeom>
            <a:solidFill>
              <a:schemeClr val="tx1"/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OPORTUNIDAD: Registro, procesamiento y presentación debidas</a:t>
              </a:r>
            </a:p>
          </p:txBody>
        </p:sp>
        <p:sp>
          <p:nvSpPr>
            <p:cNvPr id="232459" name="Rectangle 11"/>
            <p:cNvSpPr>
              <a:spLocks noChangeArrowheads="1"/>
            </p:cNvSpPr>
            <p:nvPr/>
          </p:nvSpPr>
          <p:spPr bwMode="auto">
            <a:xfrm>
              <a:off x="748" y="3330"/>
              <a:ext cx="4468" cy="21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contourW="12700" prstMaterial="legacyMatte">
              <a:bevelT w="13500" h="13500" prst="angle"/>
              <a:bevelB w="13500" h="13500" prst="angle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accent3">
                  <a:lumMod val="60000"/>
                  <a:lumOff val="40000"/>
                </a:schemeClr>
              </a:contourClr>
            </a:sp3d>
          </p:spPr>
          <p:txBody>
            <a:bodyPr wrap="square"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LEGALIDAD: Primacía de la legislación respecto a la norma contable</a:t>
              </a:r>
              <a:endParaRPr lang="es-ES" sz="16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764" y="1642"/>
              <a:ext cx="4468" cy="21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contourW="12700" prstMaterial="legacyMatte">
              <a:bevelT w="13500" h="13500" prst="angle"/>
              <a:bevelB w="13500" h="13500" prst="angle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accent3">
                  <a:lumMod val="60000"/>
                  <a:lumOff val="40000"/>
                </a:schemeClr>
              </a:contourClr>
            </a:sp3d>
          </p:spPr>
          <p:txBody>
            <a:bodyPr wrap="square"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UNIFORMIDAD: Normas y procedimientos homogéneos</a:t>
              </a: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764" y="2926"/>
              <a:ext cx="4468" cy="21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contourW="12700" prstMaterial="legacyMatte">
              <a:bevelT w="13500" h="13500" prst="angle"/>
              <a:bevelB w="13500" h="13500" prst="angle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accent3">
                  <a:lumMod val="60000"/>
                  <a:lumOff val="40000"/>
                </a:schemeClr>
              </a:contourClr>
            </a:sp3d>
          </p:spPr>
          <p:txBody>
            <a:bodyPr wrap="square"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TRANSPARENCIA: Libre acceso a la información y Control Ciudadano</a:t>
              </a:r>
              <a:endParaRPr lang="es-ES" sz="16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764" y="2081"/>
              <a:ext cx="4468" cy="21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contourW="12700" prstMaterial="legacyMatte">
              <a:bevelT w="13500" h="13500" prst="angle"/>
              <a:bevelB w="13500" h="13500" prst="angle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accent3">
                  <a:lumMod val="60000"/>
                  <a:lumOff val="40000"/>
                </a:schemeClr>
              </a:contourClr>
            </a:sp3d>
          </p:spPr>
          <p:txBody>
            <a:bodyPr wrap="square"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INTEGRIDAD: Registro sistemático de todos los hechos económicos</a:t>
              </a:r>
              <a:endParaRPr lang="es-ES" sz="16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764" y="2489"/>
              <a:ext cx="4468" cy="21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contourW="12700" prstMaterial="legacyMatte">
              <a:bevelT w="13500" h="13500" prst="angle"/>
              <a:bevelB w="13500" h="13500" prst="angle"/>
              <a:extrusionClr>
                <a:schemeClr val="accent3">
                  <a:lumMod val="60000"/>
                  <a:lumOff val="40000"/>
                </a:schemeClr>
              </a:extrusionClr>
              <a:contourClr>
                <a:schemeClr val="accent3">
                  <a:lumMod val="60000"/>
                  <a:lumOff val="40000"/>
                </a:schemeClr>
              </a:contourClr>
            </a:sp3d>
          </p:spPr>
          <p:txBody>
            <a:bodyPr wrap="square">
              <a:spAutoFit/>
              <a:flatTx/>
            </a:bodyPr>
            <a:lstStyle/>
            <a:p>
              <a:pPr algn="just">
                <a:buFont typeface="Wingdings" pitchFamily="2" charset="2"/>
                <a:buNone/>
                <a:defRPr/>
              </a:pPr>
              <a:r>
                <a:rPr lang="es-MX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charset="0"/>
                </a:rPr>
                <a:t>OPORTUNIDAD: Registro, procesamiento y presentación debidas</a:t>
              </a:r>
            </a:p>
          </p:txBody>
        </p:sp>
      </p:grpSp>
      <p:sp>
        <p:nvSpPr>
          <p:cNvPr id="12" name="Rectángulo 11"/>
          <p:cNvSpPr/>
          <p:nvPr/>
        </p:nvSpPr>
        <p:spPr>
          <a:xfrm>
            <a:off x="3034850" y="302748"/>
            <a:ext cx="713476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CONTABLE GUBERNAMENTAL - 2009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69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52625" y="2000251"/>
            <a:ext cx="8970748" cy="3959225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Exacta</a:t>
            </a:r>
            <a:r>
              <a:rPr 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.- responde a los datos consignados en documentos  fuentes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Clara</a:t>
            </a:r>
            <a:r>
              <a:rPr 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.- la información contable debe ser comprendida por los usuarios y no debe inducir a error.  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Verdadera y fidedigna</a:t>
            </a:r>
            <a:r>
              <a:rPr 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.- los registros y reportes deben expresar la real situación de los hechos económicos. 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E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Oportuna</a:t>
            </a:r>
            <a:r>
              <a:rPr 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.- disponible en el momento en que se requiera información.</a:t>
            </a: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Char char="Ø"/>
            </a:pPr>
            <a:endParaRPr lang="es-ES" sz="2200" b="1" dirty="0"/>
          </a:p>
        </p:txBody>
      </p:sp>
      <p:sp>
        <p:nvSpPr>
          <p:cNvPr id="22937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424071" y="1070404"/>
            <a:ext cx="7231063" cy="539750"/>
          </a:xfrm>
        </p:spPr>
        <p:txBody>
          <a:bodyPr/>
          <a:lstStyle/>
          <a:p>
            <a:pPr eaLnBrk="1" hangingPunct="1"/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CARACTERÍSTICAS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/>
              <a:t> </a:t>
            </a:r>
          </a:p>
        </p:txBody>
      </p:sp>
      <p:sp>
        <p:nvSpPr>
          <p:cNvPr id="6" name="Rectángulo 11"/>
          <p:cNvSpPr/>
          <p:nvPr/>
        </p:nvSpPr>
        <p:spPr>
          <a:xfrm>
            <a:off x="3034850" y="302748"/>
            <a:ext cx="713476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CONTABLE GUBERNAMENTAL - 2009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4799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8" grpId="0" build="p"/>
      <p:bldP spid="22937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24062" y="2000251"/>
            <a:ext cx="8726315" cy="3889375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ClrTx/>
              <a:buFont typeface="Wingdings" panose="05000000000000000000" pitchFamily="2" charset="2"/>
              <a:buChar char="Ø"/>
            </a:pPr>
            <a:r>
              <a:rPr lang="es-PE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Armonizar</a:t>
            </a:r>
            <a:r>
              <a:rPr lang="es-P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b="1" dirty="0">
                <a:latin typeface="Arial" panose="020B0604020202020204" pitchFamily="34" charset="0"/>
                <a:cs typeface="Arial" panose="020B0604020202020204" pitchFamily="34" charset="0"/>
              </a:rPr>
              <a:t>el registro de las operaciones financieras y presupuestarias. </a:t>
            </a:r>
          </a:p>
          <a:p>
            <a:pPr algn="just">
              <a:lnSpc>
                <a:spcPct val="7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7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PE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b="1" u="sng" dirty="0">
                <a:latin typeface="Arial" panose="020B0604020202020204" pitchFamily="34" charset="0"/>
                <a:cs typeface="Arial" panose="020B0604020202020204" pitchFamily="34" charset="0"/>
              </a:rPr>
              <a:t>Registrar</a:t>
            </a:r>
            <a:r>
              <a:rPr lang="es-PE" b="1" dirty="0">
                <a:latin typeface="Arial" panose="020B0604020202020204" pitchFamily="34" charset="0"/>
                <a:cs typeface="Arial" panose="020B0604020202020204" pitchFamily="34" charset="0"/>
              </a:rPr>
              <a:t> los ingresos y gastos públicos conforme a las disposiciones legales vigentes. </a:t>
            </a:r>
          </a:p>
          <a:p>
            <a:pPr algn="just">
              <a:lnSpc>
                <a:spcPct val="7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7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PE" b="1" u="sng" dirty="0">
                <a:latin typeface="Arial" panose="020B0604020202020204" pitchFamily="34" charset="0"/>
                <a:cs typeface="Arial" panose="020B0604020202020204" pitchFamily="34" charset="0"/>
              </a:rPr>
              <a:t> Formular</a:t>
            </a:r>
            <a:r>
              <a:rPr lang="es-PE" b="1" dirty="0">
                <a:latin typeface="Arial" panose="020B0604020202020204" pitchFamily="34" charset="0"/>
                <a:cs typeface="Arial" panose="020B0604020202020204" pitchFamily="34" charset="0"/>
              </a:rPr>
              <a:t> estados financieros que reflejen la imagen fiel de la situación financiera y los resultados de la gestión de los entes públicos.  </a:t>
            </a:r>
          </a:p>
          <a:p>
            <a:pPr algn="just">
              <a:lnSpc>
                <a:spcPct val="7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7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s-PE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b="1" u="sng" dirty="0">
                <a:latin typeface="Arial" panose="020B0604020202020204" pitchFamily="34" charset="0"/>
                <a:cs typeface="Arial" panose="020B0604020202020204" pitchFamily="34" charset="0"/>
              </a:rPr>
              <a:t>Obtener</a:t>
            </a:r>
            <a:r>
              <a:rPr lang="es-PE" b="1" dirty="0">
                <a:latin typeface="Arial" panose="020B0604020202020204" pitchFamily="34" charset="0"/>
                <a:cs typeface="Arial" panose="020B0604020202020204" pitchFamily="34" charset="0"/>
              </a:rPr>
              <a:t> información contable ordenada y confiable como medios de rendición de cuentas,  que facilite las tareas de control y fiscalización a los organismos competentes</a:t>
            </a:r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048776" y="795191"/>
            <a:ext cx="8228012" cy="647700"/>
          </a:xfrm>
        </p:spPr>
        <p:txBody>
          <a:bodyPr/>
          <a:lstStyle/>
          <a:p>
            <a:pPr eaLnBrk="1" hangingPunct="1"/>
            <a:r>
              <a:rPr 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es-ES" sz="2400" b="1" u="sng" dirty="0"/>
              <a:t>   </a:t>
            </a:r>
          </a:p>
        </p:txBody>
      </p:sp>
      <p:sp>
        <p:nvSpPr>
          <p:cNvPr id="6" name="Rectángulo 11"/>
          <p:cNvSpPr/>
          <p:nvPr/>
        </p:nvSpPr>
        <p:spPr>
          <a:xfrm>
            <a:off x="3034850" y="302748"/>
            <a:ext cx="713476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CONTABLE GUBERNAMENTAL - 2009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93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96C1793-A8FA-4AEA-B082-8E8E5A404DC9}" type="slidenum">
              <a:rPr lang="es-ES"/>
              <a:pPr eaLnBrk="1" hangingPunct="1"/>
              <a:t>36</a:t>
            </a:fld>
            <a:endParaRPr lang="es-ES"/>
          </a:p>
        </p:txBody>
      </p:sp>
      <p:sp>
        <p:nvSpPr>
          <p:cNvPr id="43011" name="Text Box 56"/>
          <p:cNvSpPr txBox="1">
            <a:spLocks noChangeArrowheads="1"/>
          </p:cNvSpPr>
          <p:nvPr/>
        </p:nvSpPr>
        <p:spPr bwMode="auto">
          <a:xfrm>
            <a:off x="1800226" y="246063"/>
            <a:ext cx="8759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800" b="1" dirty="0" smtClean="0"/>
              <a:t>ESTRUCTURA</a:t>
            </a:r>
            <a:endParaRPr lang="es-ES" sz="2800" b="1" dirty="0"/>
          </a:p>
        </p:txBody>
      </p:sp>
      <p:grpSp>
        <p:nvGrpSpPr>
          <p:cNvPr id="43012" name="Group 3"/>
          <p:cNvGrpSpPr>
            <a:grpSpLocks/>
          </p:cNvGrpSpPr>
          <p:nvPr/>
        </p:nvGrpSpPr>
        <p:grpSpPr bwMode="auto">
          <a:xfrm>
            <a:off x="1781175" y="1341438"/>
            <a:ext cx="8491538" cy="5200650"/>
            <a:chOff x="116" y="799"/>
            <a:chExt cx="5349" cy="3276"/>
          </a:xfrm>
        </p:grpSpPr>
        <p:sp>
          <p:nvSpPr>
            <p:cNvPr id="43013" name="Text Box 14"/>
            <p:cNvSpPr txBox="1">
              <a:spLocks noChangeArrowheads="1"/>
            </p:cNvSpPr>
            <p:nvPr/>
          </p:nvSpPr>
          <p:spPr bwMode="auto">
            <a:xfrm>
              <a:off x="4471" y="1360"/>
              <a:ext cx="994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SUB CTA 3</a:t>
              </a:r>
            </a:p>
          </p:txBody>
        </p:sp>
        <p:sp>
          <p:nvSpPr>
            <p:cNvPr id="43014" name="Text Box 29"/>
            <p:cNvSpPr txBox="1">
              <a:spLocks noChangeAspect="1" noChangeArrowheads="1"/>
            </p:cNvSpPr>
            <p:nvPr/>
          </p:nvSpPr>
          <p:spPr bwMode="auto">
            <a:xfrm rot="-180000">
              <a:off x="116" y="799"/>
              <a:ext cx="210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89" lon="20099989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E</a:t>
              </a:r>
            </a:p>
          </p:txBody>
        </p:sp>
        <p:sp>
          <p:nvSpPr>
            <p:cNvPr id="43015" name="Text Box 35"/>
            <p:cNvSpPr txBox="1">
              <a:spLocks noChangeArrowheads="1"/>
            </p:cNvSpPr>
            <p:nvPr/>
          </p:nvSpPr>
          <p:spPr bwMode="auto">
            <a:xfrm>
              <a:off x="284" y="3702"/>
              <a:ext cx="6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1 Activo</a:t>
              </a:r>
            </a:p>
          </p:txBody>
        </p:sp>
        <p:sp>
          <p:nvSpPr>
            <p:cNvPr id="43016" name="Text Box 38"/>
            <p:cNvSpPr txBox="1">
              <a:spLocks noChangeArrowheads="1"/>
            </p:cNvSpPr>
            <p:nvPr/>
          </p:nvSpPr>
          <p:spPr bwMode="auto">
            <a:xfrm>
              <a:off x="494" y="799"/>
              <a:ext cx="227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89" lon="20099989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G</a:t>
              </a:r>
            </a:p>
          </p:txBody>
        </p:sp>
        <p:sp>
          <p:nvSpPr>
            <p:cNvPr id="43017" name="Text Box 39"/>
            <p:cNvSpPr txBox="1">
              <a:spLocks noChangeArrowheads="1"/>
            </p:cNvSpPr>
            <p:nvPr/>
          </p:nvSpPr>
          <p:spPr bwMode="auto">
            <a:xfrm>
              <a:off x="870" y="799"/>
              <a:ext cx="224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89" lon="20099989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C</a:t>
              </a:r>
            </a:p>
          </p:txBody>
        </p:sp>
        <p:sp>
          <p:nvSpPr>
            <p:cNvPr id="43018" name="Text Box 40"/>
            <p:cNvSpPr txBox="1">
              <a:spLocks noChangeArrowheads="1"/>
            </p:cNvSpPr>
            <p:nvPr/>
          </p:nvSpPr>
          <p:spPr bwMode="auto">
            <a:xfrm>
              <a:off x="1206" y="861"/>
              <a:ext cx="488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89" lon="20099989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SC-1</a:t>
              </a:r>
              <a:r>
                <a:rPr lang="es-ES"/>
                <a:t> </a:t>
              </a:r>
            </a:p>
          </p:txBody>
        </p:sp>
        <p:sp>
          <p:nvSpPr>
            <p:cNvPr id="43019" name="Text Box 41"/>
            <p:cNvSpPr txBox="1">
              <a:spLocks noChangeArrowheads="1"/>
            </p:cNvSpPr>
            <p:nvPr/>
          </p:nvSpPr>
          <p:spPr bwMode="auto">
            <a:xfrm>
              <a:off x="1833" y="861"/>
              <a:ext cx="461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89" lon="20099989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SC-2</a:t>
              </a:r>
            </a:p>
          </p:txBody>
        </p:sp>
        <p:sp>
          <p:nvSpPr>
            <p:cNvPr id="43020" name="Text Box 42"/>
            <p:cNvSpPr txBox="1">
              <a:spLocks noChangeArrowheads="1"/>
            </p:cNvSpPr>
            <p:nvPr/>
          </p:nvSpPr>
          <p:spPr bwMode="auto">
            <a:xfrm>
              <a:off x="2419" y="906"/>
              <a:ext cx="461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89" lon="20099989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SC-3</a:t>
              </a:r>
            </a:p>
          </p:txBody>
        </p:sp>
        <p:sp>
          <p:nvSpPr>
            <p:cNvPr id="43021" name="Rectangle 43"/>
            <p:cNvSpPr>
              <a:spLocks noChangeArrowheads="1"/>
            </p:cNvSpPr>
            <p:nvPr/>
          </p:nvSpPr>
          <p:spPr bwMode="auto">
            <a:xfrm>
              <a:off x="661" y="3158"/>
              <a:ext cx="304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11  Activo Disponible </a:t>
              </a:r>
            </a:p>
          </p:txBody>
        </p:sp>
        <p:sp>
          <p:nvSpPr>
            <p:cNvPr id="43022" name="Rectangle 44"/>
            <p:cNvSpPr>
              <a:spLocks noChangeArrowheads="1"/>
            </p:cNvSpPr>
            <p:nvPr/>
          </p:nvSpPr>
          <p:spPr bwMode="auto">
            <a:xfrm>
              <a:off x="996" y="2704"/>
              <a:ext cx="30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1101  Caja y Bancos </a:t>
              </a:r>
            </a:p>
          </p:txBody>
        </p:sp>
        <p:sp>
          <p:nvSpPr>
            <p:cNvPr id="43023" name="Rectangle 45"/>
            <p:cNvSpPr>
              <a:spLocks noChangeArrowheads="1"/>
            </p:cNvSpPr>
            <p:nvPr/>
          </p:nvSpPr>
          <p:spPr bwMode="auto">
            <a:xfrm>
              <a:off x="1457" y="2228"/>
              <a:ext cx="3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1101.03 Depósitos en Instit. Finan. Púb.</a:t>
              </a:r>
            </a:p>
          </p:txBody>
        </p:sp>
        <p:sp>
          <p:nvSpPr>
            <p:cNvPr id="43024" name="Rectangle 46"/>
            <p:cNvSpPr>
              <a:spLocks noChangeArrowheads="1"/>
            </p:cNvSpPr>
            <p:nvPr/>
          </p:nvSpPr>
          <p:spPr bwMode="auto">
            <a:xfrm>
              <a:off x="2127" y="1729"/>
              <a:ext cx="176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1101.0301  Ctas Ctes </a:t>
              </a:r>
            </a:p>
          </p:txBody>
        </p:sp>
        <p:sp>
          <p:nvSpPr>
            <p:cNvPr id="43025" name="Rectangle 47"/>
            <p:cNvSpPr>
              <a:spLocks noChangeArrowheads="1"/>
            </p:cNvSpPr>
            <p:nvPr/>
          </p:nvSpPr>
          <p:spPr bwMode="auto">
            <a:xfrm>
              <a:off x="2797" y="1083"/>
              <a:ext cx="154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b="1"/>
            </a:p>
            <a:p>
              <a:pPr eaLnBrk="1" hangingPunct="1"/>
              <a:r>
                <a:rPr lang="es-ES" b="1"/>
                <a:t>1101.030102 RDR </a:t>
              </a:r>
            </a:p>
          </p:txBody>
        </p:sp>
        <p:sp>
          <p:nvSpPr>
            <p:cNvPr id="43026" name="Text Box 50"/>
            <p:cNvSpPr txBox="1">
              <a:spLocks noChangeArrowheads="1"/>
            </p:cNvSpPr>
            <p:nvPr/>
          </p:nvSpPr>
          <p:spPr bwMode="auto">
            <a:xfrm>
              <a:off x="4429" y="1859"/>
              <a:ext cx="1036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SUB CTA 2</a:t>
              </a:r>
            </a:p>
          </p:txBody>
        </p:sp>
        <p:sp>
          <p:nvSpPr>
            <p:cNvPr id="43027" name="Text Box 51"/>
            <p:cNvSpPr txBox="1">
              <a:spLocks noChangeArrowheads="1"/>
            </p:cNvSpPr>
            <p:nvPr/>
          </p:nvSpPr>
          <p:spPr bwMode="auto">
            <a:xfrm>
              <a:off x="4429" y="2403"/>
              <a:ext cx="991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" b="1"/>
                <a:t>SUB CTA1</a:t>
              </a:r>
            </a:p>
          </p:txBody>
        </p:sp>
        <p:sp>
          <p:nvSpPr>
            <p:cNvPr id="43028" name="Text Box 52"/>
            <p:cNvSpPr txBox="1">
              <a:spLocks noChangeArrowheads="1"/>
            </p:cNvSpPr>
            <p:nvPr/>
          </p:nvSpPr>
          <p:spPr bwMode="auto">
            <a:xfrm>
              <a:off x="4387" y="2902"/>
              <a:ext cx="1033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s-ES" b="1"/>
                <a:t>CUENTA</a:t>
              </a:r>
            </a:p>
          </p:txBody>
        </p:sp>
        <p:sp>
          <p:nvSpPr>
            <p:cNvPr id="43029" name="Text Box 53"/>
            <p:cNvSpPr txBox="1">
              <a:spLocks noChangeArrowheads="1"/>
            </p:cNvSpPr>
            <p:nvPr/>
          </p:nvSpPr>
          <p:spPr bwMode="auto">
            <a:xfrm>
              <a:off x="4346" y="3385"/>
              <a:ext cx="1119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s-ES" b="1"/>
                <a:t>GRUPO</a:t>
              </a:r>
            </a:p>
          </p:txBody>
        </p:sp>
        <p:sp>
          <p:nvSpPr>
            <p:cNvPr id="43030" name="Text Box 54"/>
            <p:cNvSpPr txBox="1">
              <a:spLocks noChangeArrowheads="1"/>
            </p:cNvSpPr>
            <p:nvPr/>
          </p:nvSpPr>
          <p:spPr bwMode="auto">
            <a:xfrm>
              <a:off x="4346" y="3838"/>
              <a:ext cx="1119" cy="237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ObliqueBottom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bg1"/>
              </a:contourClr>
            </a:sp3d>
          </p:spPr>
          <p:txBody>
            <a:bodyPr>
              <a:spAutoFit/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s-ES" b="1"/>
                <a:t>ELEMENTO</a:t>
              </a:r>
            </a:p>
          </p:txBody>
        </p:sp>
        <p:cxnSp>
          <p:nvCxnSpPr>
            <p:cNvPr id="43031" name="AutoShape 22"/>
            <p:cNvCxnSpPr>
              <a:cxnSpLocks noChangeShapeType="1"/>
              <a:stCxn id="43030" idx="1"/>
              <a:endCxn id="43014" idx="2"/>
            </p:cNvCxnSpPr>
            <p:nvPr/>
          </p:nvCxnSpPr>
          <p:spPr bwMode="auto">
            <a:xfrm rot="10800000">
              <a:off x="227" y="1035"/>
              <a:ext cx="4119" cy="2922"/>
            </a:xfrm>
            <a:prstGeom prst="bentConnector2">
              <a:avLst/>
            </a:prstGeom>
            <a:noFill/>
            <a:ln w="38100" cap="sq">
              <a:solidFill>
                <a:schemeClr val="tx1"/>
              </a:solidFill>
              <a:miter lim="800000"/>
              <a:headEnd type="triangle" w="med" len="med"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32" name="AutoShape 23"/>
            <p:cNvCxnSpPr>
              <a:cxnSpLocks noChangeShapeType="1"/>
              <a:stCxn id="43029" idx="1"/>
              <a:endCxn id="43016" idx="2"/>
            </p:cNvCxnSpPr>
            <p:nvPr/>
          </p:nvCxnSpPr>
          <p:spPr bwMode="auto">
            <a:xfrm rot="10800000">
              <a:off x="608" y="1036"/>
              <a:ext cx="3738" cy="2468"/>
            </a:xfrm>
            <a:prstGeom prst="bentConnector2">
              <a:avLst/>
            </a:prstGeom>
            <a:noFill/>
            <a:ln w="38100" cap="sq">
              <a:solidFill>
                <a:schemeClr val="tx1"/>
              </a:solidFill>
              <a:miter lim="800000"/>
              <a:headEnd type="triangle" w="med" len="med"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33" name="AutoShape 24"/>
            <p:cNvCxnSpPr>
              <a:cxnSpLocks noChangeShapeType="1"/>
              <a:stCxn id="43028" idx="1"/>
              <a:endCxn id="43017" idx="2"/>
            </p:cNvCxnSpPr>
            <p:nvPr/>
          </p:nvCxnSpPr>
          <p:spPr bwMode="auto">
            <a:xfrm rot="10800000">
              <a:off x="982" y="1036"/>
              <a:ext cx="3405" cy="1985"/>
            </a:xfrm>
            <a:prstGeom prst="bentConnector2">
              <a:avLst/>
            </a:prstGeom>
            <a:noFill/>
            <a:ln w="38100" cap="sq">
              <a:solidFill>
                <a:schemeClr val="tx1"/>
              </a:solidFill>
              <a:miter lim="800000"/>
              <a:headEnd type="triangle" w="med" len="med"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34" name="AutoShape 25"/>
            <p:cNvCxnSpPr>
              <a:cxnSpLocks noChangeShapeType="1"/>
              <a:stCxn id="43027" idx="1"/>
              <a:endCxn id="43018" idx="2"/>
            </p:cNvCxnSpPr>
            <p:nvPr/>
          </p:nvCxnSpPr>
          <p:spPr bwMode="auto">
            <a:xfrm rot="10800000">
              <a:off x="1450" y="1098"/>
              <a:ext cx="2979" cy="1424"/>
            </a:xfrm>
            <a:prstGeom prst="bentConnector2">
              <a:avLst/>
            </a:prstGeom>
            <a:noFill/>
            <a:ln w="38100" cap="sq">
              <a:solidFill>
                <a:schemeClr val="tx1"/>
              </a:solidFill>
              <a:miter lim="800000"/>
              <a:headEnd type="triangle" w="med" len="med"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35" name="AutoShape 26"/>
            <p:cNvCxnSpPr>
              <a:cxnSpLocks noChangeShapeType="1"/>
              <a:stCxn id="43026" idx="1"/>
              <a:endCxn id="43019" idx="2"/>
            </p:cNvCxnSpPr>
            <p:nvPr/>
          </p:nvCxnSpPr>
          <p:spPr bwMode="auto">
            <a:xfrm rot="10800000">
              <a:off x="2064" y="1098"/>
              <a:ext cx="2365" cy="880"/>
            </a:xfrm>
            <a:prstGeom prst="bentConnector2">
              <a:avLst/>
            </a:prstGeom>
            <a:noFill/>
            <a:ln w="38100" cap="sq">
              <a:solidFill>
                <a:schemeClr val="tx1"/>
              </a:solidFill>
              <a:miter lim="800000"/>
              <a:headEnd type="triangle" w="med" len="med"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36" name="AutoShape 27"/>
            <p:cNvCxnSpPr>
              <a:cxnSpLocks noChangeShapeType="1"/>
              <a:stCxn id="43013" idx="1"/>
              <a:endCxn id="43020" idx="2"/>
            </p:cNvCxnSpPr>
            <p:nvPr/>
          </p:nvCxnSpPr>
          <p:spPr bwMode="auto">
            <a:xfrm rot="10800000">
              <a:off x="2650" y="1143"/>
              <a:ext cx="1821" cy="336"/>
            </a:xfrm>
            <a:prstGeom prst="bentConnector2">
              <a:avLst/>
            </a:prstGeom>
            <a:noFill/>
            <a:ln w="38100" cap="sq">
              <a:solidFill>
                <a:schemeClr val="tx1"/>
              </a:solidFill>
              <a:miter lim="800000"/>
              <a:headEnd type="triangle" w="med" len="med"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82305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DBA7B2-FE43-4103-B917-4726A37CF4EB}" type="slidenum">
              <a:rPr lang="es-ES"/>
              <a:pPr eaLnBrk="1" hangingPunct="1"/>
              <a:t>37</a:t>
            </a:fld>
            <a:endParaRPr lang="es-E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16175" y="1476260"/>
            <a:ext cx="8001000" cy="432922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E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Descripción </a:t>
            </a:r>
            <a:r>
              <a:rPr lang="es-ES" b="1" u="sng" dirty="0">
                <a:latin typeface="Arial" panose="020B0604020202020204" pitchFamily="34" charset="0"/>
                <a:cs typeface="Arial" panose="020B0604020202020204" pitchFamily="34" charset="0"/>
              </a:rPr>
              <a:t>y Dinámica Contable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Contenido 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Nomenclatura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Reconocimiento y medición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Dinámica de la cuenta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Presentación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Comentarios 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Normas Internacionales de Contabilidad del Sector Público.</a:t>
            </a:r>
          </a:p>
          <a:p>
            <a:pPr lvl="2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s-ES" sz="2200" b="1" dirty="0" smtClean="0"/>
          </a:p>
        </p:txBody>
      </p:sp>
      <p:sp>
        <p:nvSpPr>
          <p:cNvPr id="5" name="Rectángulo 11"/>
          <p:cNvSpPr/>
          <p:nvPr/>
        </p:nvSpPr>
        <p:spPr>
          <a:xfrm>
            <a:off x="3034850" y="302748"/>
            <a:ext cx="713476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CONTABLE GUBERNAMENTAL - 2009</a:t>
            </a:r>
            <a:endParaRPr lang="es-PE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92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272746" y="2227037"/>
            <a:ext cx="103920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ARMONIZACIÓN </a:t>
            </a:r>
          </a:p>
          <a:p>
            <a:pPr algn="ctr"/>
            <a:r>
              <a:rPr lang="es-C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CLASIFICADORES PRESUPUESTARIOS / CUENTAS CONTABLES</a:t>
            </a:r>
            <a:endParaRPr lang="es-PE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04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55923" y="1443841"/>
            <a:ext cx="9716877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L" sz="2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PE" sz="22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relación de los clasificadores presupuestarios y el plan de cuentas, se da mediante el cambio del primer código y con ello los ingresos presupuestarios se identifican con el código 1, en la contabilidad responden al código 4 de ingresos patrimoniales. En materia de gastos presupuestarios el código 2 </a:t>
            </a:r>
            <a:r>
              <a:rPr lang="es-C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responde</a:t>
            </a: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C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 código 5 de gastos patrimoniales.</a:t>
            </a:r>
            <a:endParaRPr lang="es-PE" sz="2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PE" sz="2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demás números de los códigos</a:t>
            </a:r>
            <a:r>
              <a:rPr lang="es-CL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presupuestarios y contables </a:t>
            </a:r>
            <a:r>
              <a:rPr lang="es-CL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son</a:t>
            </a: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compatibles en orden a la simetría entre ambos medios técnicos.</a:t>
            </a:r>
          </a:p>
          <a:p>
            <a:pPr algn="just">
              <a:spcAft>
                <a:spcPts val="0"/>
              </a:spcAft>
            </a:pPr>
            <a:endParaRPr lang="es-C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denominaciones de los clasificadores presupuestarios y las cuentas  interrelacionadas, son las mismas.</a:t>
            </a:r>
            <a:endParaRPr lang="es-PE" sz="2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CL" sz="2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s-P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489167" y="733877"/>
            <a:ext cx="4581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CLASIFICADOR PRESUPUESTARIO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152752" y="741137"/>
            <a:ext cx="42962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DE CUENTAS CONTABLES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16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06378" y="112518"/>
            <a:ext cx="9892894" cy="59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OBJETIVOS</a:t>
            </a:r>
            <a:endParaRPr kumimoji="0" lang="es-CL" sz="26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433384" y="738665"/>
            <a:ext cx="10065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Constituir un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medio destinado a la generación de información de apoyo al proceso de toma de decisiones de los responsables de la administración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financiera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para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terceros interesados en la gestión pública, promoviendo la entrega de información oportuna,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clara, transparente y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útil. </a:t>
            </a:r>
            <a:endParaRPr lang="es-PE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PE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principales efectos que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buscan alcanzar,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junto con el cumplimiento del protocolo entre los poderes del Estado y las políticas de gobierno,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son: </a:t>
            </a:r>
          </a:p>
          <a:p>
            <a:pPr marL="514350" indent="-514350" algn="just">
              <a:lnSpc>
                <a:spcPct val="120000"/>
              </a:lnSpc>
              <a:spcAft>
                <a:spcPts val="0"/>
              </a:spcAft>
              <a:buAutoNum type="romanLcParenBoth"/>
            </a:pP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Profundizar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efectividad, eficiencia y transparencia de los recursos, en el marco de la política fiscal y los programas de crecimiento y desarrollo económico, social y cultural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lnSpc>
                <a:spcPct val="120000"/>
              </a:lnSpc>
              <a:spcAft>
                <a:spcPts val="0"/>
              </a:spcAft>
              <a:buAutoNum type="romanLcParenBoth"/>
            </a:pP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Colaborar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 fortalecimiento en la calidad de los bienes o servicios que brinda el sector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público,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la sociedad;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</a:p>
          <a:p>
            <a:pPr marL="514350" indent="-514350" algn="just">
              <a:lnSpc>
                <a:spcPct val="120000"/>
              </a:lnSpc>
              <a:spcAft>
                <a:spcPts val="0"/>
              </a:spcAft>
              <a:buAutoNum type="romanLcParenBoth"/>
            </a:pP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Flexibilizar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administración financiera, en armonía con los procesos de globalización y de mayor participación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ciudadana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PE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19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/>
          </p:nvPr>
        </p:nvGraphicFramePr>
        <p:xfrm>
          <a:off x="377372" y="1516481"/>
          <a:ext cx="5210627" cy="3870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117"/>
                <a:gridCol w="490611"/>
                <a:gridCol w="439858"/>
                <a:gridCol w="389105"/>
                <a:gridCol w="389106"/>
                <a:gridCol w="372186"/>
                <a:gridCol w="2537644"/>
              </a:tblGrid>
              <a:tr h="360911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T.T.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S.G.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E.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60911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INGRESOS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56843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VTA.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BIENES Y SERVICIOS Y DERECHOS ADMINSTRATIVOS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56843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DERECHOS Y TASA ADMINISTRATIVOS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56843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DERECHOS ADMINISTRATIVOS GENERALES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60911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REGISTROS Y LICENCIAS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60911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REGISTRO CIVIL</a:t>
                      </a:r>
                    </a:p>
                  </a:txBody>
                  <a:tcPr marL="9525" marR="9525" marT="9525" marB="0" anchor="ctr"/>
                </a:tc>
              </a:tr>
              <a:tr h="360911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TASAS REGISTRALES</a:t>
                      </a:r>
                    </a:p>
                  </a:txBody>
                  <a:tcPr marL="9525" marR="9525" marT="9525" marB="0" anchor="ctr"/>
                </a:tc>
              </a:tr>
              <a:tr h="360911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LICENCIAS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6683832" y="1480199"/>
          <a:ext cx="5174338" cy="3918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976"/>
                <a:gridCol w="438096"/>
                <a:gridCol w="438096"/>
                <a:gridCol w="490937"/>
                <a:gridCol w="528810"/>
                <a:gridCol w="506776"/>
                <a:gridCol w="2372647"/>
              </a:tblGrid>
              <a:tr h="36604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C.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SC1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SC2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SC3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6604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INGRESOS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62622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580151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DERECHOS Y TASA ADMINISTRATIVOS</a:t>
                      </a:r>
                    </a:p>
                  </a:txBody>
                  <a:tcPr anchor="ctr"/>
                </a:tc>
              </a:tr>
              <a:tr h="580151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DERECHOS ADMINISTRATIVOS GENERALES</a:t>
                      </a:r>
                    </a:p>
                  </a:txBody>
                  <a:tcPr anchor="ctr"/>
                </a:tc>
              </a:tr>
              <a:tr h="36604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REGISTROS Y LICENCIAS</a:t>
                      </a:r>
                    </a:p>
                  </a:txBody>
                  <a:tcPr anchor="ctr"/>
                </a:tc>
              </a:tr>
              <a:tr h="34446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REGISTRO CIVIL</a:t>
                      </a:r>
                    </a:p>
                  </a:txBody>
                  <a:tcPr marL="9525" marR="9525" marT="9525" marB="0" anchor="ctr"/>
                </a:tc>
              </a:tr>
              <a:tr h="34446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TASAS REGISTRALES</a:t>
                      </a:r>
                    </a:p>
                  </a:txBody>
                  <a:tcPr marL="9525" marR="9525" marT="9525" marB="0" anchor="ctr"/>
                </a:tc>
              </a:tr>
              <a:tr h="34446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indent="0"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LICENCIAS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09451" y="576773"/>
            <a:ext cx="46140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CLASIFICADOR PRESUPUESTARIO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177323" y="576773"/>
            <a:ext cx="42962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>
                <a:latin typeface="Arial" panose="020B0604020202020204" pitchFamily="34" charset="0"/>
                <a:cs typeface="Arial" panose="020B0604020202020204" pitchFamily="34" charset="0"/>
              </a:rPr>
              <a:t>PLAN DE CUENTAS CONTABLES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echa derecha 2"/>
          <p:cNvSpPr/>
          <p:nvPr/>
        </p:nvSpPr>
        <p:spPr>
          <a:xfrm>
            <a:off x="5849257" y="2837278"/>
            <a:ext cx="609600" cy="1095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663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370116" y="1274207"/>
          <a:ext cx="5203368" cy="4333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292"/>
                <a:gridCol w="489927"/>
                <a:gridCol w="439245"/>
                <a:gridCol w="388563"/>
                <a:gridCol w="388564"/>
                <a:gridCol w="371668"/>
                <a:gridCol w="2534109"/>
              </a:tblGrid>
              <a:tr h="39038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T.T.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S.G.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E.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9038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GASTOS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9038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BIENES Y SERVICIOS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9038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CONTRATACIÓN DE SERVICIOS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86464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SERVICIOS BÁSICOS, DE COMUNICACIÓN,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PUBLICIDAD Y DIFUSIÓN</a:t>
                      </a:r>
                      <a:endParaRPr lang="es-MX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61485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 DE ENERGÍA ELÉCTRICA,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AGUA Y GAS</a:t>
                      </a:r>
                      <a:endParaRPr lang="es-MX" sz="13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51157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 DE SUMINISTRO DE </a:t>
                      </a: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ENERGÍA ELÉCTRICA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9038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 DE AGUA Y DESAGUE</a:t>
                      </a:r>
                    </a:p>
                  </a:txBody>
                  <a:tcPr marL="9525" marR="9525" marT="9525" marB="0" anchor="b"/>
                </a:tc>
              </a:tr>
              <a:tr h="390384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 DE SUMINISTRO DE GAS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6691093" y="1303498"/>
          <a:ext cx="5181592" cy="4272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36"/>
                <a:gridCol w="438710"/>
                <a:gridCol w="438710"/>
                <a:gridCol w="481888"/>
                <a:gridCol w="528810"/>
                <a:gridCol w="484742"/>
                <a:gridCol w="2409196"/>
              </a:tblGrid>
              <a:tr h="38794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C.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SC1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SC2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SC3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8794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GASTOS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8794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8794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CONTRATACIÓN DE SERVICIOS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86464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SERVICIOS BÁSICOS, DE COMUNICACIÓN,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PUBLICIDAD Y DIFUSIÓN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61485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 DE ENERGÍA ELÉCTRICA,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AGUA Y GAS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51157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 DE SUMINISTRO DE </a:t>
                      </a: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ENERGÍA ELÉCTRICA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6507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 DE AGUA Y DESAGUE</a:t>
                      </a:r>
                    </a:p>
                  </a:txBody>
                  <a:tcPr marL="9525" marR="9525" marT="9525" marB="0" anchor="b"/>
                </a:tc>
              </a:tr>
              <a:tr h="36507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5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03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 DE SUMINISTRO DE GAS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722341" y="522249"/>
            <a:ext cx="4561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CLASIFICADOR PRESUPUESTARIO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177322" y="522249"/>
            <a:ext cx="42962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DE CUENTAS CONTABLES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echa derecha 9"/>
          <p:cNvSpPr/>
          <p:nvPr/>
        </p:nvSpPr>
        <p:spPr>
          <a:xfrm>
            <a:off x="5856515" y="2948062"/>
            <a:ext cx="609600" cy="10064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253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370116" y="888618"/>
          <a:ext cx="4534635" cy="2776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292"/>
                <a:gridCol w="489927"/>
                <a:gridCol w="530744"/>
                <a:gridCol w="388563"/>
                <a:gridCol w="2534109"/>
              </a:tblGrid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T.T.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S.G.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E.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GASTOS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ADQ.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ACTIVOS FINANCIEROS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CONCESIÓN DE PRÉSTAMOS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CONCESIÓN DE PRÉSTAMOS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8141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EDUCATIVOS</a:t>
                      </a:r>
                    </a:p>
                  </a:txBody>
                  <a:tcPr anchor="ctr"/>
                </a:tc>
              </a:tr>
              <a:tr h="38021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AGROPECUARIOS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DE VIVIENDA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90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OTROS FINES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7177323" y="2196789"/>
          <a:ext cx="4168040" cy="3069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36"/>
                <a:gridCol w="438710"/>
                <a:gridCol w="438710"/>
                <a:gridCol w="481888"/>
                <a:gridCol w="2409196"/>
              </a:tblGrid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C.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SC1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ACTIVOS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ACTIVOS FINANCIEROS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PRÉSTAMOS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PRÉSTAMOS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9427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EDUCATIVOS</a:t>
                      </a:r>
                    </a:p>
                  </a:txBody>
                  <a:tcPr anchor="ctr"/>
                </a:tc>
              </a:tr>
              <a:tr h="31542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AGROPECUARIOS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269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DE VIVIENDA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269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90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OTROS FINES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271259" y="357101"/>
            <a:ext cx="4869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CLASIFICADOR PRESUPUESTARIO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177323" y="357101"/>
            <a:ext cx="42962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DE CUENTAS CONTABLES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echa derecha 9"/>
          <p:cNvSpPr/>
          <p:nvPr/>
        </p:nvSpPr>
        <p:spPr>
          <a:xfrm>
            <a:off x="5856515" y="2948062"/>
            <a:ext cx="609600" cy="10064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/>
          </p:nvPr>
        </p:nvGraphicFramePr>
        <p:xfrm>
          <a:off x="366220" y="3742649"/>
          <a:ext cx="4540799" cy="2846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117"/>
                <a:gridCol w="490611"/>
                <a:gridCol w="531322"/>
                <a:gridCol w="389105"/>
                <a:gridCol w="2537644"/>
              </a:tblGrid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T.T.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S.G.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E.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INGRESOS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3060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LIQ.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ACTIVOS FINANCIEROS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3060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REEMBOLSO DE PRÉSTAMOS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3060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CONCESIÓN DE PRÉSTAMOS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3060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EDUCATIVOS</a:t>
                      </a:r>
                    </a:p>
                  </a:txBody>
                  <a:tcPr anchor="ctr"/>
                </a:tc>
              </a:tr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AGROPECUARIOS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FINES DE VIVIENDA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7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90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PARA OTROS FINES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370116" y="888618"/>
          <a:ext cx="4534635" cy="2486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292"/>
                <a:gridCol w="489927"/>
                <a:gridCol w="530744"/>
                <a:gridCol w="388563"/>
                <a:gridCol w="2534109"/>
              </a:tblGrid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T.T.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S.G.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E.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INGRESOS 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ENDEUDAMIENTO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DEUDA INTERNA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81415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COLOCACIÓN DE VALORES</a:t>
                      </a:r>
                    </a:p>
                  </a:txBody>
                  <a:tcPr anchor="ctr"/>
                </a:tc>
              </a:tr>
              <a:tr h="38021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BONOS DEL TESORO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PÚBLICO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BONOS MUNICIPALES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9014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90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OTROS VALORES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7177323" y="2196789"/>
          <a:ext cx="4168040" cy="2726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36"/>
                <a:gridCol w="438710"/>
                <a:gridCol w="438710"/>
                <a:gridCol w="481888"/>
                <a:gridCol w="2409196"/>
              </a:tblGrid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C.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SC1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PASIVO / PATRIMONIO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DEUDA PÚBLICA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4291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DEUDA INTERNA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9427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COLOCACIÓN DE VALORES</a:t>
                      </a:r>
                    </a:p>
                  </a:txBody>
                  <a:tcPr anchor="ctr"/>
                </a:tc>
              </a:tr>
              <a:tr h="315423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BONOS DEL TESORO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PÚBLICO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269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BONOS MUNICIPALES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2699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90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OTROS VALORES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419540" y="328005"/>
            <a:ext cx="46096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CLASIFICADOR PRESUPUESTARIO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177322" y="328005"/>
            <a:ext cx="42962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b="1" dirty="0">
                <a:latin typeface="Arial" panose="020B0604020202020204" pitchFamily="34" charset="0"/>
                <a:cs typeface="Arial" panose="020B0604020202020204" pitchFamily="34" charset="0"/>
              </a:rPr>
              <a:t>PLAN DE CUENTAS CONTABLES</a:t>
            </a:r>
            <a:endParaRPr lang="es-P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echa derecha 9"/>
          <p:cNvSpPr/>
          <p:nvPr/>
        </p:nvSpPr>
        <p:spPr>
          <a:xfrm>
            <a:off x="5856515" y="2948062"/>
            <a:ext cx="609600" cy="10064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/>
          </p:nvPr>
        </p:nvGraphicFramePr>
        <p:xfrm>
          <a:off x="366220" y="3742649"/>
          <a:ext cx="4540799" cy="2789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117"/>
                <a:gridCol w="490611"/>
                <a:gridCol w="531322"/>
                <a:gridCol w="389105"/>
                <a:gridCol w="2537644"/>
              </a:tblGrid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T.T.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S.G.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E.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DETALLE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GASTOS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3060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SERVICIO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DEUDA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3060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AMORTIZACIÓN DEUDA INTERNA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30608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AMORTIZACIÓN COLOCACIÓN DE VALORES</a:t>
                      </a:r>
                    </a:p>
                  </a:txBody>
                  <a:tcPr anchor="ctr"/>
                </a:tc>
              </a:tr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AMORTIZACIÓN BONOS DEL TESORO</a:t>
                      </a:r>
                      <a:r>
                        <a:rPr lang="es-MX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PÚBLICO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AMORTIZACIÓN BONOS MUNICIPALES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9910"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8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11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 dirty="0" smtClean="0">
                          <a:latin typeface="Arial Narrow" panose="020B0606020202030204" pitchFamily="34" charset="0"/>
                        </a:rPr>
                        <a:t>90</a:t>
                      </a:r>
                      <a:endParaRPr lang="es-MX" sz="13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AMORTIZACIÓN OTROS VALORES</a:t>
                      </a:r>
                      <a:endParaRPr lang="es-MX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17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393194" y="2715642"/>
            <a:ext cx="5398263" cy="1423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TABLA DE OPERACIONES</a:t>
            </a:r>
            <a:endParaRPr kumimoji="0" lang="es-CL" sz="40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30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61044" y="248710"/>
            <a:ext cx="540702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TABLA </a:t>
            </a:r>
            <a:r>
              <a:rPr lang="es-CL" sz="26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OPERACIONES</a:t>
            </a:r>
            <a:endParaRPr lang="es-PE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371600" y="854696"/>
            <a:ext cx="101502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H</a:t>
            </a:r>
            <a:r>
              <a:rPr lang="es-CL" sz="2000" dirty="0" smtClean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erramienta que permite la simultaneidad clasificador presupuestario/cuenta contable y su automatismo para el registro de todas las transacciones en el SIAF-SP a </a:t>
            </a: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partir de una lógica técnica.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15900" algn="l"/>
              </a:tabLs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El origen de los </a:t>
            </a:r>
            <a:r>
              <a:rPr lang="es-CL" sz="2000" b="1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INGRESOS PRESUPUESTARIOS</a:t>
            </a: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, en el momento que se generan las transacciones, representan un cambio en la composición de los Activos, Pasivos y Patrimonio, situación que se refleja en un abono (HABER) de las cuentas contables.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715963" lvl="0" indent="-352425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44500" algn="l"/>
              </a:tabLs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ACTIVOS: Disminución en los recursos económicos futuros.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215900"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715963" lvl="0" indent="-352425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44500" algn="l"/>
              </a:tabLs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PASIVOS: Aumento de las obligaciones con terceros. 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715963" lvl="0" indent="-352425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44500" algn="l"/>
              </a:tabLs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PATRIMONIO: Aumento indirecto en la participación del valor residual. 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15900" algn="l"/>
              </a:tabLst>
            </a:pPr>
            <a:r>
              <a:rPr lang="es-CL" sz="2000" dirty="0" smtClean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En </a:t>
            </a: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el cuadro siguiente se muestran los tipos del Clasificador Presupuestario de INGRESOS, y el efecto en las cuentas contables en el plan, asumiendo como contra-cuenta las Cuentas por Cobrar y en una relación de uno es a </a:t>
            </a:r>
            <a:r>
              <a:rPr lang="es-CL" sz="2000" dirty="0" smtClean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uno.</a:t>
            </a:r>
            <a:endParaRPr lang="es-PE" sz="2000" dirty="0"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81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 r="36979" b="29667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ángulo 1"/>
          <p:cNvSpPr/>
          <p:nvPr/>
        </p:nvSpPr>
        <p:spPr>
          <a:xfrm>
            <a:off x="4284795" y="4971637"/>
            <a:ext cx="375430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TABLA </a:t>
            </a:r>
            <a:r>
              <a:rPr lang="es-CL" sz="26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OPERACIONES</a:t>
            </a:r>
            <a:endParaRPr lang="es-PE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114300" y="2603500"/>
            <a:ext cx="4546600" cy="7239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Elipse"/>
          <p:cNvSpPr/>
          <p:nvPr/>
        </p:nvSpPr>
        <p:spPr>
          <a:xfrm>
            <a:off x="3213100" y="4216400"/>
            <a:ext cx="1155700" cy="7366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13 Forma"/>
          <p:cNvCxnSpPr>
            <a:stCxn id="11" idx="4"/>
            <a:endCxn id="12" idx="2"/>
          </p:cNvCxnSpPr>
          <p:nvPr/>
        </p:nvCxnSpPr>
        <p:spPr>
          <a:xfrm rot="16200000" flipH="1">
            <a:off x="2171700" y="3543300"/>
            <a:ext cx="1257300" cy="8255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681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694626"/>
              </p:ext>
            </p:extLst>
          </p:nvPr>
        </p:nvGraphicFramePr>
        <p:xfrm>
          <a:off x="-2" y="14"/>
          <a:ext cx="12192001" cy="83188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791"/>
                <a:gridCol w="390318"/>
                <a:gridCol w="889056"/>
                <a:gridCol w="802320"/>
                <a:gridCol w="1105900"/>
                <a:gridCol w="1170953"/>
                <a:gridCol w="346949"/>
                <a:gridCol w="1507060"/>
                <a:gridCol w="596318"/>
                <a:gridCol w="837556"/>
                <a:gridCol w="837556"/>
                <a:gridCol w="837556"/>
                <a:gridCol w="837556"/>
                <a:gridCol w="837556"/>
                <a:gridCol w="837556"/>
              </a:tblGrid>
              <a:tr h="4335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CICLO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CLASIFICADOR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SUBCUENTA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CLASIFICADOR DE LA T.O.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CODIGO OPERACIÓN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FASE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DESCRIPCION TABLA DE OPERACIONES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NRO ASIENTO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CUENTAS </a:t>
                      </a:r>
                      <a:r>
                        <a:rPr lang="es-PE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PATRIMONIALES - ASIENTO 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PE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CUENTAS PATRIMONIALES - ASIENTO 2</a:t>
                      </a: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CUENTAS ORDEN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221533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112111-1101.0101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ID112111-1101.0101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112111-1101.0101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112111-1101.030102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IR112111-1101.030102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112111-1101.030102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IR112111-1101.030102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IR112111-1201.99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1204.01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112111-1204.01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ID112111-1204.01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1204.01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112111-1204.01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IR112111-1204.01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1204.01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112111-4102.010101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ID112111-4102.010101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2103.99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IR112111-4102.010101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53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1.1.21.11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4102.010101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112111-4102.010101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IR112111-4102.010101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PREDIAL - Predial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1101.0402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74" marR="6174" marT="61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9123496" y="1098136"/>
            <a:ext cx="27767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TABLA </a:t>
            </a:r>
            <a:r>
              <a:rPr lang="es-CL" sz="26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OPERACIONES</a:t>
            </a:r>
            <a:endParaRPr lang="es-PE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35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19271" t="12167" r="19896" b="13500"/>
          <a:stretch>
            <a:fillRect/>
          </a:stretch>
        </p:blipFill>
        <p:spPr bwMode="auto">
          <a:xfrm>
            <a:off x="0" y="-13004"/>
            <a:ext cx="12192000" cy="6871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ángulo 2"/>
          <p:cNvSpPr/>
          <p:nvPr/>
        </p:nvSpPr>
        <p:spPr>
          <a:xfrm>
            <a:off x="7510596" y="4095336"/>
            <a:ext cx="27767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TABLA </a:t>
            </a:r>
            <a:r>
              <a:rPr lang="es-CL" sz="26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OPERACIONES</a:t>
            </a:r>
            <a:endParaRPr lang="es-PE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35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9699" y="1462273"/>
            <a:ext cx="1008380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15900" algn="l"/>
              </a:tabLs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En materia del destino de los </a:t>
            </a:r>
            <a:r>
              <a:rPr lang="es-CL" sz="2000" b="1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GASTOS PRESUPUESTARIOS</a:t>
            </a: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, en el momento que se generan las transacciones, representan un cambio en la composición de los Activos, Pasivos y Patrimonio, situación que se refleja en un cargo (DEBE) de las cuentas contables. 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715963" lvl="0" indent="-352425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44500" algn="l"/>
              </a:tabLs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ACTIVOS: Aumento en los recursos económicos futuros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215900"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715963" lvl="0" indent="-352425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44500" algn="l"/>
              </a:tabLs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PASIVOS: Disminución en las obligaciones con terceros 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715963" lvl="0" indent="-352425" algn="just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44500" algn="l"/>
              </a:tabLs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PATRIMONIO: Disminución indirecta en la participación del valor residual.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215900">
              <a:spcAft>
                <a:spcPts val="0"/>
              </a:spcAft>
            </a:pP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 </a:t>
            </a:r>
            <a:endParaRPr lang="es-PE" sz="20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15900" algn="l"/>
              </a:tabLst>
            </a:pPr>
            <a:r>
              <a:rPr lang="es-CL" sz="2000" dirty="0" smtClean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En </a:t>
            </a:r>
            <a:r>
              <a:rPr lang="es-CL" sz="20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el cuadro siguiente se muestran los tipos del Clasificador Presupuestario de GASTOS, y el efecto en las cuentas contables en el plan, asumiendo como contra-cuenta las Cuentas por Pagar y en una relación de uno es a uno.</a:t>
            </a:r>
            <a:endParaRPr lang="es-PE" sz="2000" dirty="0"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617795" y="285336"/>
            <a:ext cx="435120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TABLA </a:t>
            </a:r>
            <a:r>
              <a:rPr lang="es-CL" sz="26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OPERACIONES</a:t>
            </a:r>
            <a:endParaRPr lang="es-PE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93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172858" y="3045452"/>
            <a:ext cx="5805886" cy="807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</a:t>
            </a:r>
            <a:r>
              <a:rPr kumimoji="0" lang="es-MX" sz="40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ITUACIÓN ANTERIOR</a:t>
            </a:r>
            <a:endParaRPr kumimoji="0" lang="es-CL" sz="40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83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291195"/>
              </p:ext>
            </p:extLst>
          </p:nvPr>
        </p:nvGraphicFramePr>
        <p:xfrm>
          <a:off x="4" y="2"/>
          <a:ext cx="12191994" cy="6857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169"/>
                <a:gridCol w="329637"/>
                <a:gridCol w="750841"/>
                <a:gridCol w="604336"/>
                <a:gridCol w="933972"/>
                <a:gridCol w="988911"/>
                <a:gridCol w="293008"/>
                <a:gridCol w="3287216"/>
                <a:gridCol w="457828"/>
                <a:gridCol w="707346"/>
                <a:gridCol w="707346"/>
                <a:gridCol w="707346"/>
                <a:gridCol w="707346"/>
                <a:gridCol w="707346"/>
                <a:gridCol w="707346"/>
              </a:tblGrid>
              <a:tr h="26888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CICLO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CLASIFICADOR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SUBCUENTA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CLASIFICADOR DE LA T.O.</a:t>
                      </a:r>
                      <a:endParaRPr lang="es-P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CODIGO OPERACIÓN</a:t>
                      </a:r>
                      <a:endParaRPr lang="es-P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FASE</a:t>
                      </a:r>
                      <a:endParaRPr lang="es-P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DESCRIPCION TABLA DE OPERACIONES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NRO ASIENTO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CUENTAS </a:t>
                      </a:r>
                      <a:r>
                        <a:rPr lang="es-PE" sz="8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PATRIMONIALES - ASIENTO 1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CUENTAS PATRIMONIALES - ASIENTO 2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CUENTAS ORDEN</a:t>
                      </a:r>
                      <a:endParaRPr lang="es-P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3587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2103.010101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2101.010501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2103.99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2101.010503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1206.01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4402.030102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4402.030103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4402.030104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4402.030105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4402.030106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4402.030107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4402.030201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4402.030202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4402.030301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4402.030501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4402.030601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4402.030602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4402.030603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4402.030604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4402.030701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4402.030702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4402.030703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885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GD2.3.11.11-1301.0101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4402.030704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9339395" y="463136"/>
            <a:ext cx="267480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TABLA </a:t>
            </a:r>
            <a:r>
              <a:rPr lang="es-CL" sz="26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OPERACIONES</a:t>
            </a:r>
            <a:endParaRPr lang="es-PE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46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133157"/>
              </p:ext>
            </p:extLst>
          </p:nvPr>
        </p:nvGraphicFramePr>
        <p:xfrm>
          <a:off x="76352" y="6"/>
          <a:ext cx="12026746" cy="6857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073"/>
                <a:gridCol w="325169"/>
                <a:gridCol w="740664"/>
                <a:gridCol w="596145"/>
                <a:gridCol w="921313"/>
                <a:gridCol w="975507"/>
                <a:gridCol w="289037"/>
                <a:gridCol w="3242661"/>
                <a:gridCol w="451623"/>
                <a:gridCol w="697759"/>
                <a:gridCol w="697759"/>
                <a:gridCol w="697759"/>
                <a:gridCol w="697759"/>
                <a:gridCol w="697759"/>
                <a:gridCol w="697759"/>
              </a:tblGrid>
              <a:tr h="3705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CICLO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CLASIFICADOR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SUBCUENTA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CLASIFICADOR DE LA T.O.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CODIGO OPERACIÓN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FASE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DESCRIPCION TABLA DE OPERACIONES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NRO ASIENTO</a:t>
                      </a:r>
                      <a:endParaRPr lang="es-PE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CUENTAS PATRIMONIALES</a:t>
                      </a:r>
                      <a:endParaRPr lang="es-PE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CUENTAS PATRIMONIALES - ASIENTO 2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CUENTAS ORDEN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87267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DEBE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7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HABER</a:t>
                      </a:r>
                      <a:endParaRPr lang="es-PE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2101.010503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9103.08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9104.08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2103.010101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1101.030103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9103.09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9104.09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2103.99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1101.030105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9104.08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9103.08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1101.030106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9104.09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9103.09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1101.030107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1101.030108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1101.030109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1101.030110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1101.030111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1101.040103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1101.040104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1101.040105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1101.040106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1101.1201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96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GG2.3.11.11-1301.0101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ALIMENTOS Y BEBIDAS PARA CONSUMO HUMANO - Alimentos Y Bebidas Para Consumo Humano          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1206.01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2" marR="2292" marT="22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9283700" y="3790536"/>
            <a:ext cx="2743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TABLA </a:t>
            </a:r>
            <a:r>
              <a:rPr lang="es-CL" sz="26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OPERACIONES</a:t>
            </a:r>
            <a:endParaRPr lang="es-PE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95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/>
          <a:srcRect l="19538" t="12214" r="19598" b="13550"/>
          <a:stretch>
            <a:fillRect/>
          </a:stretch>
        </p:blipFill>
        <p:spPr bwMode="auto">
          <a:xfrm>
            <a:off x="0" y="0"/>
            <a:ext cx="12191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ángulo 1"/>
          <p:cNvSpPr/>
          <p:nvPr/>
        </p:nvSpPr>
        <p:spPr>
          <a:xfrm>
            <a:off x="7264400" y="4146136"/>
            <a:ext cx="2743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TABLA </a:t>
            </a:r>
            <a:r>
              <a:rPr lang="es-CL" sz="26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OPERACIONES</a:t>
            </a:r>
            <a:endParaRPr lang="es-PE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95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393194" y="2407866"/>
            <a:ext cx="5398263" cy="1423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ESTADÍSTICA</a:t>
            </a:r>
            <a:r>
              <a:rPr kumimoji="0" lang="es-MX" sz="4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DE LAS FINANZAS PÚBLICAS</a:t>
            </a:r>
            <a:endParaRPr kumimoji="0" lang="es-CL" sz="40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9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9700" y="1491250"/>
            <a:ext cx="97173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</a:t>
            </a:r>
            <a:r>
              <a:rPr lang="es-CL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reportabilidad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prevista en el MEFP 2001 del FMI, en particular del Estado de Operaciones del Gobierno, Otros Flujos Económicos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Balance, así como el Fuentes y Uso de Fondos, conllevó a la elaboración de los nuevos Clasificadores Presupuestarios  y nuevo Plan de Cuentas, armonizados entre sí,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obviar que el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Manual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sistema de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datos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estadísticos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que presenta importantes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diferencias con el sistema de contabilidad financiera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subyacente,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partir del cual se obtiene la mayoría de las estadísticas de las finanzas públicas.</a:t>
            </a:r>
            <a:endParaRPr lang="es-PE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PE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cuadro siguiente muestra, a modo ilustrativo, la relación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establecida entre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plan de cuentas y las codificaciones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Manual de Estadísticas de Finanzas Públicas.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tarea es establecer la taxonomía y las interrelaciones actual es lograr el poblamiento </a:t>
            </a:r>
            <a:r>
              <a:rPr lang="es-CL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integral del plan de 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cuentas para  la </a:t>
            </a:r>
            <a:r>
              <a:rPr lang="es-CL" sz="22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reportabilidad</a:t>
            </a:r>
            <a:r>
              <a:rPr lang="es-CL" sz="2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PE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89810" y="310822"/>
            <a:ext cx="7216045" cy="59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ESTADÍSTICA</a:t>
            </a:r>
            <a:r>
              <a:rPr kumimoji="0" lang="es-MX" sz="2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DE LAS FINANZAS PÚBLICAS</a:t>
            </a:r>
            <a:endParaRPr kumimoji="0" lang="es-CL" sz="26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06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t="20833" r="2083" b="500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99399" y="5665866"/>
            <a:ext cx="6400800" cy="59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ESTADÍSTICA</a:t>
            </a:r>
            <a:r>
              <a:rPr kumimoji="0" lang="es-MX" sz="2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DE LAS FINANZAS PÚBLICAS</a:t>
            </a:r>
            <a:endParaRPr kumimoji="0" lang="es-CL" sz="26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9" name="8 Llamada rectangular redondeada"/>
          <p:cNvSpPr/>
          <p:nvPr/>
        </p:nvSpPr>
        <p:spPr>
          <a:xfrm>
            <a:off x="5695388" y="914400"/>
            <a:ext cx="1867988" cy="457199"/>
          </a:xfrm>
          <a:prstGeom prst="wedgeRoundRectCallout">
            <a:avLst>
              <a:gd name="adj1" fmla="val 36510"/>
              <a:gd name="adj2" fmla="val 1015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500" b="1" dirty="0" smtClean="0">
                <a:latin typeface="Arial" pitchFamily="34" charset="0"/>
                <a:cs typeface="Arial" pitchFamily="34" charset="0"/>
              </a:rPr>
              <a:t>Renta De Primera Categoría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Llamada rectangular redondeada"/>
          <p:cNvSpPr/>
          <p:nvPr/>
        </p:nvSpPr>
        <p:spPr>
          <a:xfrm>
            <a:off x="8203474" y="940526"/>
            <a:ext cx="1685109" cy="404948"/>
          </a:xfrm>
          <a:prstGeom prst="wedgeRoundRectCallout">
            <a:avLst>
              <a:gd name="adj1" fmla="val -40988"/>
              <a:gd name="adj2" fmla="val 11088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500" b="1" dirty="0" smtClean="0">
                <a:latin typeface="Arial" pitchFamily="34" charset="0"/>
                <a:cs typeface="Arial" pitchFamily="34" charset="0"/>
              </a:rPr>
              <a:t>Renta De Segunda Categoría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06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type="subTitle" idx="1"/>
          </p:nvPr>
        </p:nvSpPr>
        <p:spPr>
          <a:xfrm>
            <a:off x="2609460" y="1836959"/>
            <a:ext cx="6987645" cy="1388534"/>
          </a:xfrm>
        </p:spPr>
        <p:txBody>
          <a:bodyPr rtlCol="0">
            <a:normAutofit/>
          </a:bodyPr>
          <a:lstStyle/>
          <a:p>
            <a:pPr marL="91440" indent="-91440" algn="ctr">
              <a:buNone/>
              <a:defRPr/>
            </a:pPr>
            <a:r>
              <a:rPr lang="es-PE" sz="3692" b="1" dirty="0">
                <a:solidFill>
                  <a:srgbClr val="002060"/>
                </a:solidFill>
              </a:rPr>
              <a:t>MUCHAS GRACIAS</a:t>
            </a:r>
          </a:p>
          <a:p>
            <a:pPr marL="91440" indent="-91440" algn="ctr">
              <a:buNone/>
              <a:defRPr/>
            </a:pPr>
            <a:endParaRPr lang="es-PE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884583" y="3789040"/>
            <a:ext cx="6400800" cy="1752600"/>
          </a:xfrm>
          <a:prstGeom prst="rect">
            <a:avLst/>
          </a:prstGeom>
        </p:spPr>
        <p:txBody>
          <a:bodyPr/>
          <a:lstStyle>
            <a:lvl1pPr marL="469900" indent="-469900" algn="just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just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—"/>
              <a:defRPr>
                <a:solidFill>
                  <a:schemeClr val="tx1"/>
                </a:solidFill>
                <a:latin typeface="+mn-lt"/>
              </a:defRPr>
            </a:lvl2pPr>
            <a:lvl3pPr marL="1304925" indent="-395288" algn="just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1600">
                <a:solidFill>
                  <a:schemeClr val="tx1"/>
                </a:solidFill>
                <a:latin typeface="+mn-lt"/>
              </a:defRPr>
            </a:lvl3pPr>
            <a:lvl4pPr marL="1693863" indent="-387350" algn="just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511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30083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655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922713" indent="-39846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indent="0" algn="ctr">
              <a:buNone/>
            </a:pPr>
            <a:r>
              <a:rPr lang="es-PE" sz="2400" b="1" kern="0" dirty="0" smtClean="0">
                <a:solidFill>
                  <a:srgbClr val="002060"/>
                </a:solidFill>
                <a:latin typeface="Arial Narrow" pitchFamily="34" charset="0"/>
              </a:rPr>
              <a:t>Oscar </a:t>
            </a:r>
            <a:r>
              <a:rPr lang="es-PE" sz="2400" b="1" kern="0" dirty="0">
                <a:solidFill>
                  <a:srgbClr val="002060"/>
                </a:solidFill>
                <a:latin typeface="Arial Narrow" pitchFamily="34" charset="0"/>
              </a:rPr>
              <a:t>A. Pajuelo Ramírez</a:t>
            </a:r>
            <a:endParaRPr lang="es-MX" sz="2400" b="1" kern="0" dirty="0">
              <a:solidFill>
                <a:srgbClr val="002060"/>
              </a:solidFill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es-MX" sz="2400" kern="0" dirty="0">
                <a:solidFill>
                  <a:srgbClr val="002060"/>
                </a:solidFill>
                <a:latin typeface="Arial Narrow" pitchFamily="34" charset="0"/>
              </a:rPr>
              <a:t>Director General de Contabilidad Pública</a:t>
            </a:r>
            <a:endParaRPr lang="es-ES" sz="2400" kern="0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52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94022" y="112518"/>
            <a:ext cx="9905250" cy="59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es-MX" sz="2600" b="1" dirty="0">
                <a:cs typeface="Arial" panose="020B0604020202020204" pitchFamily="34" charset="0"/>
              </a:rPr>
              <a:t>S</a:t>
            </a:r>
            <a:r>
              <a:rPr lang="es-MX" sz="2600" b="1" dirty="0" bmk="">
                <a:cs typeface="Arial" panose="020B0604020202020204" pitchFamily="34" charset="0"/>
              </a:rPr>
              <a:t>ITUACIÓN </a:t>
            </a:r>
            <a:r>
              <a:rPr kumimoji="0" lang="es-MX" sz="26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ANTERIOR</a:t>
            </a:r>
            <a:endParaRPr kumimoji="0" lang="es-CL" sz="26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45741" y="537858"/>
            <a:ext cx="10053526" cy="3177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endParaRPr kumimoji="0" lang="es-CL" b="1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CL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Aspectos Presupuestarios y </a:t>
            </a:r>
            <a:r>
              <a:rPr kumimoji="0" lang="es-CL" b="1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Conta</a:t>
            </a:r>
            <a:r>
              <a:rPr kumimoji="0" lang="es-MX" b="1" i="0" u="none" strike="noStrike" cap="none" normalizeH="0" baseline="0" dirty="0" err="1" smtClean="0" bmk="_Toc16893461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bles</a:t>
            </a:r>
            <a:endParaRPr kumimoji="0" lang="es-CL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 el contexto del programa “Fortalecimiento de la Administración </a:t>
            </a:r>
            <a:r>
              <a:rPr lang="es-CL" dirty="0"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ública orientada a la prestación de servicios a nivel descentralizado”, fueron dados a conocer aspectos plenamente válidos sobre problemas del clasificador presupuestario y el plan de cuentas, que aún se mantenía en vigencia. Siendo los siguientes:</a:t>
            </a:r>
            <a:endParaRPr kumimoji="0" lang="es-P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74663" algn="l"/>
              </a:tabLst>
            </a:pPr>
            <a:endParaRPr kumimoji="0" lang="es-C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74663" algn="l"/>
              </a:tabLst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Modalidad de aplicación</a:t>
            </a:r>
            <a:endParaRPr kumimoji="0" lang="es-P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El clasificador presupuestario de gastos dentro de la estructura </a:t>
            </a:r>
            <a:r>
              <a:rPr lang="es-CL" dirty="0" smtClean="0">
                <a:ea typeface="Times New Roman" panose="02020603050405020304" pitchFamily="18" charset="0"/>
                <a:cs typeface="Arial" panose="020B0604020202020204" pitchFamily="34" charset="0"/>
              </a:rPr>
              <a:t>contenía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el nivel destinado a identificar la 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“modalidad de aplicación”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alterando la condición tradicional de reconocimiento del objeto del gasto, a modo de ejemplo: 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908947"/>
              </p:ext>
            </p:extLst>
          </p:nvPr>
        </p:nvGraphicFramePr>
        <p:xfrm>
          <a:off x="512615" y="3715585"/>
          <a:ext cx="11180620" cy="31424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31981"/>
                <a:gridCol w="2936790"/>
                <a:gridCol w="3317638"/>
                <a:gridCol w="2894211"/>
              </a:tblGrid>
              <a:tr h="26462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Bienes de consumo</a:t>
                      </a:r>
                      <a:endParaRPr lang="es-P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4961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CATEGORÍA DEL GASTO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GENÉRICA DEL GASTO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MODALIDAD DE APLICACIÓN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PE" sz="15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ESPECÍFICA DEL GASTO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5 Gastos corrientes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 Bienes y servicios 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11 Aplicaciones directas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5 Gastos corrientes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 Bienes y servicios 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20 Transferencias a municipios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5 Gastos corrientes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 Bienes y servicios 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21 Transferencias a Gob. Regionales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5 Gastos corrientes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 Bienes y servicios 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31 Transferencias a empresas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5 Gastos corrientes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 Bienes y servicios 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50 Transferencias al exterior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6 Gastos de capital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5 Inversiones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11 Aplicaciones directas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6 Gastos de capital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5 Inversiones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31 Transferencias a empresas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6 Gastos de capital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5 Inversiones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50 Transferencias al exterior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6 Gastos de capital</a:t>
                      </a:r>
                      <a:endParaRPr lang="es-P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5 Inversiones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40 Transferencias Inst. Privadas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600" b="0" dirty="0">
                          <a:solidFill>
                            <a:schemeClr val="tx1"/>
                          </a:solidFill>
                          <a:effectLst/>
                        </a:rPr>
                        <a:t>30 Bienes de consumo</a:t>
                      </a:r>
                      <a:endParaRPr lang="es-PE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572" marR="50572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19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82811" y="686809"/>
            <a:ext cx="10016461" cy="1300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s-CL" b="1" dirty="0" smtClean="0">
                <a:cs typeface="Arial" panose="020B0604020202020204" pitchFamily="34" charset="0"/>
              </a:rPr>
              <a:t>Comparativos </a:t>
            </a:r>
            <a:r>
              <a:rPr lang="es-CL" b="1" dirty="0">
                <a:cs typeface="Arial" panose="020B0604020202020204" pitchFamily="34" charset="0"/>
              </a:rPr>
              <a:t>de conceptos</a:t>
            </a:r>
            <a:endParaRPr lang="es-PE" dirty="0">
              <a:cs typeface="Arial" panose="020B0604020202020204" pitchFamily="34" charset="0"/>
            </a:endParaRPr>
          </a:p>
          <a:p>
            <a:pPr algn="just"/>
            <a:r>
              <a:rPr lang="es-CL" dirty="0" smtClean="0">
                <a:cs typeface="Arial" panose="020B0604020202020204" pitchFamily="34" charset="0"/>
              </a:rPr>
              <a:t>En </a:t>
            </a:r>
            <a:r>
              <a:rPr lang="es-CL" dirty="0">
                <a:cs typeface="Arial" panose="020B0604020202020204" pitchFamily="34" charset="0"/>
              </a:rPr>
              <a:t>el clasificador presupuestario y </a:t>
            </a:r>
            <a:r>
              <a:rPr lang="es-CL" dirty="0" smtClean="0">
                <a:cs typeface="Arial" panose="020B0604020202020204" pitchFamily="34" charset="0"/>
              </a:rPr>
              <a:t>en el </a:t>
            </a:r>
            <a:r>
              <a:rPr lang="es-CL" dirty="0">
                <a:cs typeface="Arial" panose="020B0604020202020204" pitchFamily="34" charset="0"/>
              </a:rPr>
              <a:t>plan de cuentas, se observan </a:t>
            </a:r>
            <a:r>
              <a:rPr lang="es-CL" dirty="0" smtClean="0">
                <a:cs typeface="Arial" panose="020B0604020202020204" pitchFamily="34" charset="0"/>
              </a:rPr>
              <a:t>nomenclaturas para la identificación de conceptos</a:t>
            </a:r>
            <a:r>
              <a:rPr lang="es-CL" dirty="0">
                <a:cs typeface="Arial" panose="020B0604020202020204" pitchFamily="34" charset="0"/>
              </a:rPr>
              <a:t>, en términos de potenciales eventos económicos y eventos económicos reales, como queda en evidencia en la siguiente </a:t>
            </a:r>
            <a:r>
              <a:rPr lang="es-CL" dirty="0" smtClean="0">
                <a:cs typeface="Arial" panose="020B0604020202020204" pitchFamily="34" charset="0"/>
              </a:rPr>
              <a:t>comparación</a:t>
            </a:r>
            <a:r>
              <a:rPr lang="es-CL" dirty="0">
                <a:cs typeface="Arial" panose="020B0604020202020204" pitchFamily="34" charset="0"/>
              </a:rPr>
              <a:t>:</a:t>
            </a:r>
            <a:endParaRPr lang="es-PE" dirty="0"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94022" y="112518"/>
            <a:ext cx="9905250" cy="59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es-MX" sz="2600" b="1" dirty="0">
                <a:cs typeface="Arial" panose="020B0604020202020204" pitchFamily="34" charset="0"/>
              </a:rPr>
              <a:t>S</a:t>
            </a:r>
            <a:r>
              <a:rPr lang="es-MX" sz="2600" b="1" dirty="0" bmk="">
                <a:cs typeface="Arial" panose="020B0604020202020204" pitchFamily="34" charset="0"/>
              </a:rPr>
              <a:t>ITUACIÓN </a:t>
            </a:r>
            <a:r>
              <a:rPr kumimoji="0" lang="es-MX" sz="26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ANTERIOR</a:t>
            </a:r>
            <a:endParaRPr kumimoji="0" lang="es-CL" sz="26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089388"/>
              </p:ext>
            </p:extLst>
          </p:nvPr>
        </p:nvGraphicFramePr>
        <p:xfrm>
          <a:off x="526473" y="2071261"/>
          <a:ext cx="11166763" cy="4572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49553"/>
                <a:gridCol w="4805887"/>
                <a:gridCol w="456779"/>
                <a:gridCol w="5154544"/>
              </a:tblGrid>
              <a:tr h="14958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500" dirty="0" smtClean="0">
                          <a:effectLst/>
                        </a:rPr>
                        <a:t>CLASIFICACIÓN </a:t>
                      </a:r>
                      <a:r>
                        <a:rPr lang="es-CL" sz="1500" dirty="0">
                          <a:effectLst/>
                        </a:rPr>
                        <a:t>PRESUPUESTARIA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500" dirty="0" smtClean="0">
                          <a:effectLst/>
                        </a:rPr>
                        <a:t>CLASIFICACIÓN </a:t>
                      </a:r>
                      <a:r>
                        <a:rPr lang="es-CL" sz="1500" dirty="0">
                          <a:effectLst/>
                        </a:rPr>
                        <a:t>CONTABLE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INGRESOS CORRIENTES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Clase 4 INGRESOS CORRIENTES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Impuestos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Ingresos tributarios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Tasas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Ingresos no tributarios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Contribuciones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Liberaciones, incentivos y devoluciones tributarias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Venta de bienes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Transferencias corrientes recibidas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Prestaciones de servicios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Ingresos diversos de gestión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Renta de la propiedad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Ingresos financieros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Multas, sanciones y otros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Clase 3 GASTOS CORRIENTES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Otros ingresos corrientes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solidFill>
                            <a:schemeClr val="tx1"/>
                          </a:solidFill>
                          <a:effectLst/>
                        </a:rPr>
                        <a:t>Consumo de suministros</a:t>
                      </a:r>
                      <a:endParaRPr lang="es-PE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GASTOS CORRIENTES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Gastos de personal y obligaciones sociales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51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Personal y obligaciones sociales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63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solidFill>
                            <a:schemeClr val="tx1"/>
                          </a:solidFill>
                          <a:effectLst/>
                        </a:rPr>
                        <a:t>Transferencias otorgadas</a:t>
                      </a:r>
                      <a:endParaRPr lang="es-PE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52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Obligaciones previsionales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Servicios prestados por terceros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Bienes y servicios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Tributos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>
                          <a:solidFill>
                            <a:schemeClr val="tx1"/>
                          </a:solidFill>
                          <a:effectLst/>
                        </a:rPr>
                        <a:t>Otros gastos corrientes</a:t>
                      </a:r>
                      <a:endParaRPr lang="es-PE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66 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solidFill>
                            <a:schemeClr val="tx1"/>
                          </a:solidFill>
                          <a:effectLst/>
                        </a:rPr>
                        <a:t>Gastos diversos de gestión y subvenciones otorgadas</a:t>
                      </a:r>
                      <a:endParaRPr lang="es-PE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>
                          <a:solidFill>
                            <a:schemeClr val="tx1"/>
                          </a:solidFill>
                          <a:effectLst/>
                        </a:rPr>
                        <a:t>Intereses y cargo de deuda (Gastos de capital)</a:t>
                      </a:r>
                      <a:endParaRPr lang="es-PE" sz="15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Gastos financieros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Clase 1 ACTIVO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Mercaderías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Suministros de funcionamiento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Materias primas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 flipV="1">
            <a:off x="3784600" y="4483100"/>
            <a:ext cx="2374900" cy="2286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flipV="1">
            <a:off x="2705100" y="4241800"/>
            <a:ext cx="3365500" cy="9017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V="1">
            <a:off x="2692400" y="4914900"/>
            <a:ext cx="3378200" cy="2413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692400" y="5156200"/>
            <a:ext cx="3378200" cy="9144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2146300" y="2641600"/>
            <a:ext cx="3937000" cy="158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2120900" y="2667000"/>
            <a:ext cx="3924300" cy="4318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41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2727" y="1005322"/>
            <a:ext cx="10806545" cy="469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s-CL" b="1" dirty="0" smtClean="0">
                <a:cs typeface="Arial" panose="020B0604020202020204" pitchFamily="34" charset="0"/>
              </a:rPr>
              <a:t>Comparativos </a:t>
            </a:r>
            <a:r>
              <a:rPr lang="es-CL" b="1" dirty="0">
                <a:cs typeface="Arial" panose="020B0604020202020204" pitchFamily="34" charset="0"/>
              </a:rPr>
              <a:t>de </a:t>
            </a:r>
            <a:r>
              <a:rPr lang="es-CL" b="1" dirty="0" smtClean="0">
                <a:cs typeface="Arial" panose="020B0604020202020204" pitchFamily="34" charset="0"/>
              </a:rPr>
              <a:t>conceptos</a:t>
            </a:r>
            <a:endParaRPr lang="es-PE" dirty="0"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92727" y="112518"/>
            <a:ext cx="10806545" cy="59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es-MX" sz="2600" b="1" dirty="0">
                <a:cs typeface="Arial" panose="020B0604020202020204" pitchFamily="34" charset="0"/>
              </a:rPr>
              <a:t>S</a:t>
            </a:r>
            <a:r>
              <a:rPr lang="es-MX" sz="2600" b="1" dirty="0" bmk="">
                <a:cs typeface="Arial" panose="020B0604020202020204" pitchFamily="34" charset="0"/>
              </a:rPr>
              <a:t>ITUACIÓN </a:t>
            </a:r>
            <a:r>
              <a:rPr kumimoji="0" lang="es-MX" sz="26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ANTERIOR</a:t>
            </a:r>
            <a:endParaRPr kumimoji="0" lang="es-CL" sz="26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103631"/>
              </p:ext>
            </p:extLst>
          </p:nvPr>
        </p:nvGraphicFramePr>
        <p:xfrm>
          <a:off x="526473" y="2071261"/>
          <a:ext cx="11166763" cy="2743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49553"/>
                <a:gridCol w="4805887"/>
                <a:gridCol w="456779"/>
                <a:gridCol w="5154544"/>
              </a:tblGrid>
              <a:tr h="14958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CLASIFICACION PRESUPUESTARIA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CLASIFICACION CONTABLE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INGRESOS DE CAPITAL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Clase 2 PASIVO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Ventas de activos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Obligaciones Tesoro Público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Amortización de préstamos concedidos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Deuda a largo plazo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Otros ingresos de capital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Clase 1 ACTIVO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Transferencias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Valores negociables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Operaciones oficiales de crédito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Inversiones en valores y participaciones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GASTOS DE CAPITAL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Inmuebles, maquinarias y equipo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Inversiones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Inversiones intangibles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66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Inversiones Financieras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Bienes agropecuarios, pesqueros, mineros y otros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Otros Gastos de Capital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Bienes culturales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49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Amortización de la deuda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b="1" dirty="0">
                          <a:solidFill>
                            <a:schemeClr val="tx1"/>
                          </a:solidFill>
                          <a:effectLst/>
                        </a:rPr>
                        <a:t>37</a:t>
                      </a:r>
                      <a:endParaRPr lang="es-PE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solidFill>
                            <a:schemeClr val="tx1"/>
                          </a:solidFill>
                          <a:effectLst/>
                        </a:rPr>
                        <a:t>Infraestructura pública</a:t>
                      </a:r>
                      <a:endParaRPr lang="es-PE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918" marR="5491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58097" y="659105"/>
            <a:ext cx="10041175" cy="1300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s-CL" b="1" dirty="0" smtClean="0">
                <a:cs typeface="Arial" panose="020B0604020202020204" pitchFamily="34" charset="0"/>
              </a:rPr>
              <a:t>Simetría </a:t>
            </a:r>
            <a:r>
              <a:rPr lang="es-CL" b="1" dirty="0">
                <a:cs typeface="Arial" panose="020B0604020202020204" pitchFamily="34" charset="0"/>
              </a:rPr>
              <a:t>presupuestaria y contable</a:t>
            </a:r>
            <a:endParaRPr lang="es-PE" dirty="0">
              <a:cs typeface="Arial" panose="020B0604020202020204" pitchFamily="34" charset="0"/>
            </a:endParaRPr>
          </a:p>
          <a:p>
            <a:pPr algn="just"/>
            <a:r>
              <a:rPr lang="es-CL" dirty="0" smtClean="0">
                <a:cs typeface="Arial" panose="020B0604020202020204" pitchFamily="34" charset="0"/>
              </a:rPr>
              <a:t>Las </a:t>
            </a:r>
            <a:r>
              <a:rPr lang="es-CL" dirty="0">
                <a:cs typeface="Arial" panose="020B0604020202020204" pitchFamily="34" charset="0"/>
              </a:rPr>
              <a:t>agrupaciones de ingresos y gastos del clasificador presupuestario y las cuentas del plan contable </a:t>
            </a:r>
            <a:r>
              <a:rPr lang="es-CL" dirty="0" smtClean="0">
                <a:cs typeface="Arial" panose="020B0604020202020204" pitchFamily="34" charset="0"/>
              </a:rPr>
              <a:t>eran asimétricas, </a:t>
            </a:r>
            <a:r>
              <a:rPr lang="es-CL" dirty="0">
                <a:cs typeface="Arial" panose="020B0604020202020204" pitchFamily="34" charset="0"/>
              </a:rPr>
              <a:t>en especial </a:t>
            </a:r>
            <a:r>
              <a:rPr lang="es-CL" dirty="0" smtClean="0">
                <a:cs typeface="Arial" panose="020B0604020202020204" pitchFamily="34" charset="0"/>
              </a:rPr>
              <a:t>los </a:t>
            </a:r>
            <a:r>
              <a:rPr lang="es-CL" dirty="0">
                <a:cs typeface="Arial" panose="020B0604020202020204" pitchFamily="34" charset="0"/>
              </a:rPr>
              <a:t>conceptos asociados con activos no financieros, activos financieros y </a:t>
            </a:r>
            <a:r>
              <a:rPr lang="es-CL" dirty="0" smtClean="0">
                <a:cs typeface="Arial" panose="020B0604020202020204" pitchFamily="34" charset="0"/>
              </a:rPr>
              <a:t>deuda. Por ejemplo</a:t>
            </a:r>
            <a:r>
              <a:rPr lang="es-CL" dirty="0">
                <a:cs typeface="Arial" panose="020B0604020202020204" pitchFamily="34" charset="0"/>
              </a:rPr>
              <a:t>:</a:t>
            </a:r>
            <a:endParaRPr lang="es-PE" dirty="0"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81665" y="112518"/>
            <a:ext cx="9917607" cy="59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</a:tabLst>
            </a:pPr>
            <a:r>
              <a:rPr kumimoji="0" lang="es-MX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</a:t>
            </a:r>
            <a:r>
              <a:rPr kumimoji="0" lang="es-MX" sz="26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ITUACIÓN ANTERIOR</a:t>
            </a:r>
            <a:endParaRPr kumimoji="0" lang="es-CL" sz="2600" b="1" i="1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903547"/>
              </p:ext>
            </p:extLst>
          </p:nvPr>
        </p:nvGraphicFramePr>
        <p:xfrm>
          <a:off x="526473" y="2258290"/>
          <a:ext cx="11166763" cy="4572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89110"/>
                <a:gridCol w="3680575"/>
                <a:gridCol w="3897078"/>
              </a:tblGrid>
              <a:tr h="7438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CLASIFICADOR PRESUPUESTARIO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PLAN CONTABLE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Ingresos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Gastos (específico)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Cuentas contables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148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 </a:t>
                      </a:r>
                      <a:endParaRPr lang="es-PE" sz="15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ACTIVOS NO FINANCIEROS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Ventas de Activos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211 Inmuebles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60 Adquisición de Inmuebles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331 Bienes inmuebles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212 Terrenos Urbanos y Rurales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213 Vehículos, Equipos y Maq. (usadas)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51 Equipamientos y Bienes Duraderos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214 Otros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54 Enseres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332 Bienes muebles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65 Inversiones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333 Construcciones en curso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334 Construcciones para otras entidades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335 Unidades por recibir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338 Inmuebles, maquinaria y equipo  - ACM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341 Intangibles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348 Inversiones intangibles – ACM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349 Otras inversiones intangibles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351 Bs agrarios, pecuarios, mineros y otros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358 Bs agrarios, pesq., mineros y otros - ACM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36 Bienes culturales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  <a:tr h="74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>
                          <a:effectLst/>
                        </a:rPr>
                        <a:t> </a:t>
                      </a:r>
                      <a:endParaRPr lang="es-PE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500" dirty="0">
                          <a:effectLst/>
                        </a:rPr>
                        <a:t>37 Infraestructura pública</a:t>
                      </a:r>
                      <a:endParaRPr lang="es-PE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842" marR="41842" marT="0" marB="0"/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5283200" y="4457700"/>
            <a:ext cx="2501900" cy="2209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5257800" y="4470400"/>
            <a:ext cx="2476500" cy="889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V="1">
            <a:off x="5270500" y="4457700"/>
            <a:ext cx="2451100" cy="127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143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Paralaje</Template>
  <TotalTime>1049</TotalTime>
  <Words>4725</Words>
  <Application>Microsoft Office PowerPoint</Application>
  <PresentationFormat>Panorámica</PresentationFormat>
  <Paragraphs>1891</Paragraphs>
  <Slides>56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Arial</vt:lpstr>
      <vt:lpstr>Arial Narrow</vt:lpstr>
      <vt:lpstr>Calibri</vt:lpstr>
      <vt:lpstr>Corbel</vt:lpstr>
      <vt:lpstr>Times New Roman</vt:lpstr>
      <vt:lpstr>Verdana</vt:lpstr>
      <vt:lpstr>Wingdings</vt:lpstr>
      <vt:lpstr>Parallax</vt:lpstr>
      <vt:lpstr>Presentación de PowerPoint</vt:lpstr>
      <vt:lpstr>AGENDA</vt:lpstr>
      <vt:lpstr>REFORMA DE LA ADMINISTRACIÓN FINANCIERA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¿Por qué cambiar los Clasificadores Presupuestarios y el Plan de Cuentas?</vt:lpstr>
      <vt:lpstr>¿Por qué cambiar los Clasificadores Presupuestarios y el Plan de Cuentas?</vt:lpstr>
      <vt:lpstr>Presentación de PowerPoint</vt:lpstr>
      <vt:lpstr>Presentación de PowerPoint</vt:lpstr>
      <vt:lpstr>Presentación de PowerPoint</vt:lpstr>
      <vt:lpstr>Presentación de PowerPoint</vt:lpstr>
      <vt:lpstr>El Marco MEFP 2001</vt:lpstr>
      <vt:lpstr>Presentación de PowerPoint</vt:lpstr>
      <vt:lpstr>Presentación de PowerPoint</vt:lpstr>
      <vt:lpstr>Presentación de PowerPoint</vt:lpstr>
      <vt:lpstr>Nuevos Clasificadores Presupuestarios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MARCO NORMATIVO </vt:lpstr>
      <vt:lpstr>CARACTERÍSTICAS  </vt:lpstr>
      <vt:lpstr>OBJETIVOS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Rodriguez Giraldo, Erik</dc:creator>
  <cp:lastModifiedBy>Pajuelo Ramirez, Oscar Arturo</cp:lastModifiedBy>
  <cp:revision>104</cp:revision>
  <dcterms:created xsi:type="dcterms:W3CDTF">2014-03-21T22:29:22Z</dcterms:created>
  <dcterms:modified xsi:type="dcterms:W3CDTF">2014-03-27T01:40:37Z</dcterms:modified>
</cp:coreProperties>
</file>